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6" d="100"/>
          <a:sy n="76" d="100"/>
        </p:scale>
        <p:origin x="-97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063E6E-F66A-491E-B554-181550CF3417}" type="datetimeFigureOut">
              <a:rPr lang="ru-RU" smtClean="0"/>
              <a:t>08.10.2025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0ED948-F2C1-4A80-BCCD-7B58EBE3A1D4}" type="slidenum">
              <a:rPr lang="ru-RU" smtClean="0"/>
              <a:t>‹#›</a:t>
            </a:fld>
            <a:endParaRPr lang="ru-RU"/>
          </a:p>
        </p:txBody>
      </p:sp>
    </p:spTree>
    <p:extLst>
      <p:ext uri="{BB962C8B-B14F-4D97-AF65-F5344CB8AC3E}">
        <p14:creationId xmlns:p14="http://schemas.microsoft.com/office/powerpoint/2010/main" val="309222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F0ED948-F2C1-4A80-BCCD-7B58EBE3A1D4}" type="slidenum">
              <a:rPr lang="ru-RU" smtClean="0"/>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F0ED948-F2C1-4A80-BCCD-7B58EBE3A1D4}" type="slidenum">
              <a:rPr lang="ru-RU" smtClean="0"/>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B55AD31-D861-430D-BCC9-30A02CEAD9CC}" type="datetimeFigureOut">
              <a:rPr lang="ru-RU" smtClean="0"/>
              <a:pPr/>
              <a:t>08.10.2025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B0BBA4-B01B-444D-A223-15D75BF87B9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55AD31-D861-430D-BCC9-30A02CEAD9CC}" type="datetimeFigureOut">
              <a:rPr lang="ru-RU" smtClean="0"/>
              <a:pPr/>
              <a:t>08.10.2025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B0BBA4-B01B-444D-A223-15D75BF87B9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55AD31-D861-430D-BCC9-30A02CEAD9CC}" type="datetimeFigureOut">
              <a:rPr lang="ru-RU" smtClean="0"/>
              <a:pPr/>
              <a:t>08.10.2025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B0BBA4-B01B-444D-A223-15D75BF87B9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55AD31-D861-430D-BCC9-30A02CEAD9CC}" type="datetimeFigureOut">
              <a:rPr lang="ru-RU" smtClean="0"/>
              <a:pPr/>
              <a:t>08.10.2025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B0BBA4-B01B-444D-A223-15D75BF87B9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B55AD31-D861-430D-BCC9-30A02CEAD9CC}" type="datetimeFigureOut">
              <a:rPr lang="ru-RU" smtClean="0"/>
              <a:pPr/>
              <a:t>08.10.2025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B0BBA4-B01B-444D-A223-15D75BF87B9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55AD31-D861-430D-BCC9-30A02CEAD9CC}" type="datetimeFigureOut">
              <a:rPr lang="ru-RU" smtClean="0"/>
              <a:pPr/>
              <a:t>08.10.2025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B0BBA4-B01B-444D-A223-15D75BF87B9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B55AD31-D861-430D-BCC9-30A02CEAD9CC}" type="datetimeFigureOut">
              <a:rPr lang="ru-RU" smtClean="0"/>
              <a:pPr/>
              <a:t>08.10.2025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1B0BBA4-B01B-444D-A223-15D75BF87B9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B55AD31-D861-430D-BCC9-30A02CEAD9CC}" type="datetimeFigureOut">
              <a:rPr lang="ru-RU" smtClean="0"/>
              <a:pPr/>
              <a:t>08.10.2025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1B0BBA4-B01B-444D-A223-15D75BF87B9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55AD31-D861-430D-BCC9-30A02CEAD9CC}" type="datetimeFigureOut">
              <a:rPr lang="ru-RU" smtClean="0"/>
              <a:pPr/>
              <a:t>08.10.2025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1B0BBA4-B01B-444D-A223-15D75BF87B9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55AD31-D861-430D-BCC9-30A02CEAD9CC}" type="datetimeFigureOut">
              <a:rPr lang="ru-RU" smtClean="0"/>
              <a:pPr/>
              <a:t>08.10.2025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B0BBA4-B01B-444D-A223-15D75BF87B9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55AD31-D861-430D-BCC9-30A02CEAD9CC}" type="datetimeFigureOut">
              <a:rPr lang="ru-RU" smtClean="0"/>
              <a:pPr/>
              <a:t>08.10.2025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B0BBA4-B01B-444D-A223-15D75BF87B9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5AD31-D861-430D-BCC9-30A02CEAD9CC}" type="datetimeFigureOut">
              <a:rPr lang="ru-RU" smtClean="0"/>
              <a:pPr/>
              <a:t>08.10.2025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0BBA4-B01B-444D-A223-15D75BF87B9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fs03.metod-kopilka.ru/images/doc/39/33847/img16.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2" name="Заголовок 1"/>
          <p:cNvSpPr>
            <a:spLocks noGrp="1"/>
          </p:cNvSpPr>
          <p:nvPr>
            <p:ph type="ctrTitle"/>
          </p:nvPr>
        </p:nvSpPr>
        <p:spPr>
          <a:xfrm>
            <a:off x="2428860" y="642919"/>
            <a:ext cx="6500858" cy="857255"/>
          </a:xfrm>
        </p:spPr>
        <p:txBody>
          <a:bodyPr>
            <a:normAutofit fontScale="90000"/>
          </a:bodyPr>
          <a:lstStyle/>
          <a:p>
            <a:r>
              <a:rPr lang="ru-RU" sz="3200" b="1" i="1" dirty="0" smtClean="0">
                <a:solidFill>
                  <a:srgbClr val="C00000"/>
                </a:solidFill>
              </a:rPr>
              <a:t/>
            </a:r>
            <a:br>
              <a:rPr lang="ru-RU" sz="3200" b="1" i="1" dirty="0" smtClean="0">
                <a:solidFill>
                  <a:srgbClr val="C00000"/>
                </a:solidFill>
              </a:rPr>
            </a:br>
            <a:r>
              <a:rPr lang="ru-RU" sz="3200" b="1" i="1" dirty="0" smtClean="0">
                <a:solidFill>
                  <a:srgbClr val="C00000"/>
                </a:solidFill>
              </a:rPr>
              <a:t/>
            </a:r>
            <a:br>
              <a:rPr lang="ru-RU" sz="3200" b="1" i="1" dirty="0" smtClean="0">
                <a:solidFill>
                  <a:srgbClr val="C00000"/>
                </a:solidFill>
              </a:rPr>
            </a:br>
            <a:r>
              <a:rPr lang="ru-RU" sz="3200" b="1" i="1" dirty="0" smtClean="0">
                <a:solidFill>
                  <a:srgbClr val="C00000"/>
                </a:solidFill>
              </a:rPr>
              <a:t/>
            </a:r>
            <a:br>
              <a:rPr lang="ru-RU" sz="3200" b="1" i="1" dirty="0" smtClean="0">
                <a:solidFill>
                  <a:srgbClr val="C00000"/>
                </a:solidFill>
              </a:rPr>
            </a:br>
            <a:r>
              <a:rPr lang="ru-RU" sz="3200" b="1" i="1" dirty="0" smtClean="0">
                <a:solidFill>
                  <a:srgbClr val="C00000"/>
                </a:solidFill>
              </a:rPr>
              <a:t>Развитие речи детей через театрализованную деятельность</a:t>
            </a:r>
            <a:endParaRPr lang="ru-RU" sz="3200" b="1" i="1" dirty="0">
              <a:solidFill>
                <a:srgbClr val="C00000"/>
              </a:solidFill>
            </a:endParaRPr>
          </a:p>
        </p:txBody>
      </p:sp>
      <p:sp>
        <p:nvSpPr>
          <p:cNvPr id="3" name="Подзаголовок 2"/>
          <p:cNvSpPr>
            <a:spLocks noGrp="1"/>
          </p:cNvSpPr>
          <p:nvPr>
            <p:ph type="subTitle" idx="1"/>
          </p:nvPr>
        </p:nvSpPr>
        <p:spPr>
          <a:xfrm>
            <a:off x="2428860" y="3286124"/>
            <a:ext cx="5429288" cy="1857388"/>
          </a:xfrm>
        </p:spPr>
        <p:txBody>
          <a:bodyPr>
            <a:normAutofit lnSpcReduction="10000"/>
          </a:bodyPr>
          <a:lstStyle/>
          <a:p>
            <a:pPr algn="l"/>
            <a:r>
              <a:rPr lang="ru-RU" sz="2400" b="1" i="1" dirty="0" smtClean="0">
                <a:solidFill>
                  <a:schemeClr val="tx1"/>
                </a:solidFill>
              </a:rPr>
              <a:t>                          </a:t>
            </a:r>
            <a:r>
              <a:rPr lang="ru-RU" sz="2000" b="1" i="1" dirty="0" smtClean="0">
                <a:solidFill>
                  <a:schemeClr val="tx1"/>
                </a:solidFill>
              </a:rPr>
              <a:t>Выполнила: </a:t>
            </a:r>
            <a:r>
              <a:rPr lang="ru-RU" sz="2000" b="1" i="1" dirty="0" err="1" smtClean="0">
                <a:solidFill>
                  <a:schemeClr val="tx1"/>
                </a:solidFill>
              </a:rPr>
              <a:t>Овчинникова</a:t>
            </a:r>
            <a:r>
              <a:rPr lang="ru-RU" sz="2000" b="1" i="1" dirty="0" smtClean="0">
                <a:solidFill>
                  <a:schemeClr val="tx1"/>
                </a:solidFill>
              </a:rPr>
              <a:t> В.В.,</a:t>
            </a:r>
            <a:endParaRPr lang="ru-RU" sz="2000" b="1" i="1" dirty="0" smtClean="0">
              <a:solidFill>
                <a:schemeClr val="tx1"/>
              </a:solidFill>
            </a:endParaRPr>
          </a:p>
          <a:p>
            <a:pPr algn="l"/>
            <a:r>
              <a:rPr lang="ru-RU" sz="2000" b="1" i="1" dirty="0" smtClean="0">
                <a:solidFill>
                  <a:schemeClr val="tx1"/>
                </a:solidFill>
              </a:rPr>
              <a:t>    </a:t>
            </a:r>
            <a:r>
              <a:rPr lang="ru-RU" sz="2000" b="1" i="1" dirty="0" smtClean="0">
                <a:solidFill>
                  <a:schemeClr val="tx1"/>
                </a:solidFill>
              </a:rPr>
              <a:t>                                       старший воспитатель</a:t>
            </a:r>
          </a:p>
          <a:p>
            <a:pPr algn="l"/>
            <a:endParaRPr lang="ru-RU" sz="2000" b="1" i="1" dirty="0">
              <a:solidFill>
                <a:schemeClr val="tx1"/>
              </a:solidFill>
            </a:endParaRPr>
          </a:p>
          <a:p>
            <a:r>
              <a:rPr lang="ru-RU" sz="2000" b="1" i="1" dirty="0" smtClean="0">
                <a:solidFill>
                  <a:schemeClr val="tx1"/>
                </a:solidFill>
              </a:rPr>
              <a:t>с. </a:t>
            </a:r>
            <a:r>
              <a:rPr lang="ru-RU" sz="2000" b="1" i="1" dirty="0" err="1" smtClean="0">
                <a:solidFill>
                  <a:schemeClr val="tx1"/>
                </a:solidFill>
              </a:rPr>
              <a:t>Калаис</a:t>
            </a:r>
            <a:endParaRPr lang="ru-RU" sz="2000" b="1" i="1" dirty="0" smtClean="0">
              <a:solidFill>
                <a:schemeClr val="tx1"/>
              </a:solidFill>
            </a:endParaRPr>
          </a:p>
          <a:p>
            <a:r>
              <a:rPr lang="ru-RU" sz="2000" b="1" i="1" smtClean="0">
                <a:solidFill>
                  <a:schemeClr val="tx1"/>
                </a:solidFill>
              </a:rPr>
              <a:t>2024 год</a:t>
            </a:r>
            <a:endParaRPr lang="ru-RU" sz="2000" b="1" i="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Прямая со стрелкой 24"/>
          <p:cNvCxnSpPr/>
          <p:nvPr/>
        </p:nvCxnSpPr>
        <p:spPr>
          <a:xfrm rot="5400000">
            <a:off x="607191" y="2821777"/>
            <a:ext cx="3071834" cy="1000132"/>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rot="16200000" flipH="1">
            <a:off x="2786050" y="2643182"/>
            <a:ext cx="3429024" cy="1571636"/>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Овал 4"/>
          <p:cNvSpPr/>
          <p:nvPr/>
        </p:nvSpPr>
        <p:spPr>
          <a:xfrm>
            <a:off x="4429124" y="5286388"/>
            <a:ext cx="3200416" cy="12858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tx1"/>
                </a:solidFill>
              </a:rPr>
              <a:t>Заучивание стихов;</a:t>
            </a:r>
          </a:p>
          <a:p>
            <a:pPr algn="ctr"/>
            <a:r>
              <a:rPr lang="ru-RU" b="1" i="1" dirty="0" smtClean="0">
                <a:solidFill>
                  <a:schemeClr val="tx1"/>
                </a:solidFill>
              </a:rPr>
              <a:t>пересказывание небольших рассказов, сказок;</a:t>
            </a:r>
            <a:endParaRPr lang="ru-RU" b="1" i="1" dirty="0">
              <a:solidFill>
                <a:schemeClr val="tx1"/>
              </a:solidFill>
            </a:endParaRPr>
          </a:p>
        </p:txBody>
      </p:sp>
      <p:sp>
        <p:nvSpPr>
          <p:cNvPr id="8" name="Овал 7"/>
          <p:cNvSpPr/>
          <p:nvPr/>
        </p:nvSpPr>
        <p:spPr>
          <a:xfrm>
            <a:off x="5643570" y="3500438"/>
            <a:ext cx="3000396" cy="141446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tx1"/>
                </a:solidFill>
              </a:rPr>
              <a:t>Использование театра - кукол к художественным произведениям</a:t>
            </a:r>
            <a:endParaRPr lang="ru-RU" b="1" i="1" dirty="0">
              <a:solidFill>
                <a:schemeClr val="tx1"/>
              </a:solidFill>
            </a:endParaRPr>
          </a:p>
        </p:txBody>
      </p:sp>
      <p:sp>
        <p:nvSpPr>
          <p:cNvPr id="2" name="Овал 1"/>
          <p:cNvSpPr/>
          <p:nvPr/>
        </p:nvSpPr>
        <p:spPr>
          <a:xfrm>
            <a:off x="1643042" y="3286124"/>
            <a:ext cx="3771920" cy="1357322"/>
          </a:xfrm>
          <a:prstGeom prst="ellipse">
            <a:avLst/>
          </a:prstGeom>
          <a:solidFill>
            <a:srgbClr val="FFC000"/>
          </a:solidFill>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tx1"/>
                </a:solidFill>
              </a:rPr>
              <a:t>Инсценировка художественных произведений</a:t>
            </a:r>
            <a:endParaRPr lang="ru-RU" b="1" i="1" dirty="0">
              <a:solidFill>
                <a:schemeClr val="tx1"/>
              </a:solidFill>
            </a:endParaRPr>
          </a:p>
        </p:txBody>
      </p:sp>
      <p:sp>
        <p:nvSpPr>
          <p:cNvPr id="4" name="Овал 3"/>
          <p:cNvSpPr/>
          <p:nvPr/>
        </p:nvSpPr>
        <p:spPr>
          <a:xfrm>
            <a:off x="4786314" y="1571612"/>
            <a:ext cx="3643338" cy="13573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tx1"/>
                </a:solidFill>
              </a:rPr>
              <a:t>Этюды, речевые упражнения для передачи различных чувств</a:t>
            </a:r>
            <a:endParaRPr lang="ru-RU" b="1" i="1" dirty="0">
              <a:solidFill>
                <a:schemeClr val="tx1"/>
              </a:solidFill>
            </a:endParaRPr>
          </a:p>
        </p:txBody>
      </p:sp>
      <p:sp>
        <p:nvSpPr>
          <p:cNvPr id="3" name="Овал 2"/>
          <p:cNvSpPr/>
          <p:nvPr/>
        </p:nvSpPr>
        <p:spPr>
          <a:xfrm>
            <a:off x="571472" y="2000240"/>
            <a:ext cx="3071834" cy="1143008"/>
          </a:xfrm>
          <a:prstGeom prst="ellipse">
            <a:avLst/>
          </a:prstGeom>
          <a:solidFill>
            <a:schemeClr val="accent3">
              <a:lumMod val="75000"/>
            </a:schemeClr>
          </a:solidFill>
          <a:scene3d>
            <a:camera prst="orthographicFront"/>
            <a:lightRig rig="threePt" dir="t"/>
          </a:scene3d>
          <a:sp3d extrusionH="76200">
            <a:extrusionClr>
              <a:schemeClr val="accent3">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tx1"/>
                </a:solidFill>
              </a:rPr>
              <a:t>Знакомство с литературными  произведениями</a:t>
            </a:r>
            <a:endParaRPr lang="ru-RU" b="1" i="1" dirty="0">
              <a:solidFill>
                <a:schemeClr val="tx1"/>
              </a:solidFill>
            </a:endParaRPr>
          </a:p>
        </p:txBody>
      </p:sp>
      <p:sp>
        <p:nvSpPr>
          <p:cNvPr id="7" name="Овал 6"/>
          <p:cNvSpPr/>
          <p:nvPr/>
        </p:nvSpPr>
        <p:spPr>
          <a:xfrm>
            <a:off x="1285852" y="357166"/>
            <a:ext cx="4000528" cy="1414466"/>
          </a:xfrm>
          <a:prstGeom prst="ellipse">
            <a:avLst/>
          </a:prstGeom>
          <a:blipFill>
            <a:blip r:embed="rId2">
              <a:duotone>
                <a:prstClr val="black"/>
                <a:schemeClr val="accent2">
                  <a:tint val="45000"/>
                  <a:satMod val="400000"/>
                </a:schemeClr>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solidFill>
                  <a:schemeClr val="tx1"/>
                </a:solidFill>
              </a:rPr>
              <a:t>Театрализованная деятельность</a:t>
            </a:r>
            <a:endParaRPr lang="ru-RU" sz="2400" b="1" i="1" dirty="0">
              <a:solidFill>
                <a:schemeClr val="tx1"/>
              </a:solidFill>
            </a:endParaRPr>
          </a:p>
        </p:txBody>
      </p:sp>
      <p:sp>
        <p:nvSpPr>
          <p:cNvPr id="6" name="Овал 5"/>
          <p:cNvSpPr/>
          <p:nvPr/>
        </p:nvSpPr>
        <p:spPr>
          <a:xfrm>
            <a:off x="357158" y="4929198"/>
            <a:ext cx="3357586" cy="1214446"/>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tx1"/>
                </a:solidFill>
              </a:rPr>
              <a:t>Работа над интонационной выразительностью</a:t>
            </a:r>
            <a:endParaRPr lang="ru-RU" b="1" i="1" dirty="0">
              <a:solidFill>
                <a:schemeClr val="tx1"/>
              </a:solidFill>
            </a:endParaRPr>
          </a:p>
        </p:txBody>
      </p:sp>
      <p:cxnSp>
        <p:nvCxnSpPr>
          <p:cNvPr id="11" name="Прямая со стрелкой 10"/>
          <p:cNvCxnSpPr/>
          <p:nvPr/>
        </p:nvCxnSpPr>
        <p:spPr>
          <a:xfrm rot="16200000" flipH="1">
            <a:off x="3929058" y="1785926"/>
            <a:ext cx="2071702" cy="1928826"/>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929190" y="1500174"/>
            <a:ext cx="500066" cy="142876"/>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rot="16200000" flipH="1">
            <a:off x="2964248" y="2464984"/>
            <a:ext cx="1428760" cy="70644"/>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rot="5400000">
            <a:off x="1928794" y="1714488"/>
            <a:ext cx="357190" cy="214314"/>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Picture 9" descr="C:\Users\Пользователь\Desktop\театр\1174.jpg"/>
          <p:cNvPicPr>
            <a:picLocks noChangeAspect="1" noChangeArrowheads="1"/>
          </p:cNvPicPr>
          <p:nvPr/>
        </p:nvPicPr>
        <p:blipFill>
          <a:blip r:embed="rId2"/>
          <a:srcRect/>
          <a:stretch>
            <a:fillRect/>
          </a:stretch>
        </p:blipFill>
        <p:spPr bwMode="auto">
          <a:xfrm>
            <a:off x="6215074" y="4429132"/>
            <a:ext cx="2714644" cy="2143140"/>
          </a:xfrm>
          <a:prstGeom prst="rect">
            <a:avLst/>
          </a:prstGeom>
          <a:noFill/>
        </p:spPr>
      </p:pic>
      <p:sp>
        <p:nvSpPr>
          <p:cNvPr id="3" name="Прямоугольник 2"/>
          <p:cNvSpPr/>
          <p:nvPr/>
        </p:nvSpPr>
        <p:spPr>
          <a:xfrm>
            <a:off x="2285984" y="571480"/>
            <a:ext cx="4429156" cy="57150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i="1" dirty="0" smtClean="0">
                <a:solidFill>
                  <a:srgbClr val="C00000"/>
                </a:solidFill>
              </a:rPr>
              <a:t>Виды театра</a:t>
            </a:r>
            <a:endParaRPr lang="ru-RU" sz="3200" b="1" i="1" dirty="0">
              <a:solidFill>
                <a:srgbClr val="C00000"/>
              </a:solidFill>
            </a:endParaRPr>
          </a:p>
        </p:txBody>
      </p:sp>
      <p:pic>
        <p:nvPicPr>
          <p:cNvPr id="7170" name="Picture 2" descr="C:\Users\Пользователь\Desktop\театр\1137.jpg"/>
          <p:cNvPicPr>
            <a:picLocks noChangeAspect="1" noChangeArrowheads="1"/>
          </p:cNvPicPr>
          <p:nvPr/>
        </p:nvPicPr>
        <p:blipFill>
          <a:blip r:embed="rId3" cstate="print"/>
          <a:srcRect/>
          <a:stretch>
            <a:fillRect/>
          </a:stretch>
        </p:blipFill>
        <p:spPr bwMode="auto">
          <a:xfrm>
            <a:off x="9144000" y="-11358666"/>
            <a:ext cx="2919530" cy="2314664"/>
          </a:xfrm>
          <a:prstGeom prst="rect">
            <a:avLst/>
          </a:prstGeom>
          <a:noFill/>
        </p:spPr>
      </p:pic>
      <p:pic>
        <p:nvPicPr>
          <p:cNvPr id="7172" name="Picture 4" descr="C:\Users\Пользователь\Desktop\театр\1140.jpg"/>
          <p:cNvPicPr>
            <a:picLocks noChangeAspect="1" noChangeArrowheads="1"/>
          </p:cNvPicPr>
          <p:nvPr/>
        </p:nvPicPr>
        <p:blipFill>
          <a:blip r:embed="rId4"/>
          <a:srcRect/>
          <a:stretch>
            <a:fillRect/>
          </a:stretch>
        </p:blipFill>
        <p:spPr bwMode="auto">
          <a:xfrm>
            <a:off x="2928926" y="4429132"/>
            <a:ext cx="3214710" cy="2143140"/>
          </a:xfrm>
          <a:prstGeom prst="rect">
            <a:avLst/>
          </a:prstGeom>
          <a:noFill/>
        </p:spPr>
      </p:pic>
      <p:pic>
        <p:nvPicPr>
          <p:cNvPr id="7171" name="Picture 3" descr="C:\Users\Пользователь\Desktop\театр\1140.jpg"/>
          <p:cNvPicPr>
            <a:picLocks noChangeAspect="1" noChangeArrowheads="1"/>
          </p:cNvPicPr>
          <p:nvPr/>
        </p:nvPicPr>
        <p:blipFill>
          <a:blip r:embed="rId5" cstate="print"/>
          <a:srcRect/>
          <a:stretch>
            <a:fillRect/>
          </a:stretch>
        </p:blipFill>
        <p:spPr bwMode="auto">
          <a:xfrm>
            <a:off x="9358346" y="-8715460"/>
            <a:ext cx="2773680" cy="2080260"/>
          </a:xfrm>
          <a:prstGeom prst="rect">
            <a:avLst/>
          </a:prstGeom>
          <a:noFill/>
        </p:spPr>
      </p:pic>
      <p:pic>
        <p:nvPicPr>
          <p:cNvPr id="7173" name="Picture 5" descr="C:\Users\Пользователь\Desktop\театр\1146.jpg"/>
          <p:cNvPicPr>
            <a:picLocks noChangeAspect="1" noChangeArrowheads="1"/>
          </p:cNvPicPr>
          <p:nvPr/>
        </p:nvPicPr>
        <p:blipFill>
          <a:blip r:embed="rId6"/>
          <a:srcRect/>
          <a:stretch>
            <a:fillRect/>
          </a:stretch>
        </p:blipFill>
        <p:spPr bwMode="auto">
          <a:xfrm>
            <a:off x="5715008" y="1142984"/>
            <a:ext cx="3428992" cy="3143272"/>
          </a:xfrm>
          <a:prstGeom prst="rect">
            <a:avLst/>
          </a:prstGeom>
          <a:noFill/>
        </p:spPr>
      </p:pic>
      <p:pic>
        <p:nvPicPr>
          <p:cNvPr id="7174" name="Picture 6" descr="C:\Users\Пользователь\Desktop\театр\1147.jpg"/>
          <p:cNvPicPr>
            <a:picLocks noChangeAspect="1" noChangeArrowheads="1"/>
          </p:cNvPicPr>
          <p:nvPr/>
        </p:nvPicPr>
        <p:blipFill>
          <a:blip r:embed="rId7"/>
          <a:srcRect/>
          <a:stretch>
            <a:fillRect/>
          </a:stretch>
        </p:blipFill>
        <p:spPr bwMode="auto">
          <a:xfrm>
            <a:off x="142844" y="1214422"/>
            <a:ext cx="3357586" cy="3000396"/>
          </a:xfrm>
          <a:prstGeom prst="rect">
            <a:avLst/>
          </a:prstGeom>
          <a:noFill/>
        </p:spPr>
      </p:pic>
      <p:pic>
        <p:nvPicPr>
          <p:cNvPr id="7175" name="Picture 7" descr="C:\Users\Пользователь\Desktop\театр\1158.jpg"/>
          <p:cNvPicPr>
            <a:picLocks noChangeAspect="1" noChangeArrowheads="1"/>
          </p:cNvPicPr>
          <p:nvPr/>
        </p:nvPicPr>
        <p:blipFill>
          <a:blip r:embed="rId8"/>
          <a:srcRect/>
          <a:stretch>
            <a:fillRect/>
          </a:stretch>
        </p:blipFill>
        <p:spPr bwMode="auto">
          <a:xfrm>
            <a:off x="3286116" y="1571612"/>
            <a:ext cx="2714644" cy="2643206"/>
          </a:xfrm>
          <a:prstGeom prst="rect">
            <a:avLst/>
          </a:prstGeom>
          <a:noFill/>
        </p:spPr>
      </p:pic>
      <p:pic>
        <p:nvPicPr>
          <p:cNvPr id="7176" name="Picture 8" descr="C:\Users\Пользователь\Desktop\театр\1153.jpg"/>
          <p:cNvPicPr>
            <a:picLocks noChangeAspect="1" noChangeArrowheads="1"/>
          </p:cNvPicPr>
          <p:nvPr/>
        </p:nvPicPr>
        <p:blipFill>
          <a:blip r:embed="rId9"/>
          <a:srcRect/>
          <a:stretch>
            <a:fillRect/>
          </a:stretch>
        </p:blipFill>
        <p:spPr bwMode="auto">
          <a:xfrm>
            <a:off x="0" y="4429132"/>
            <a:ext cx="2786050" cy="221455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C:\Users\Пользователь\Desktop\театр\1184.jpg"/>
          <p:cNvPicPr>
            <a:picLocks noChangeAspect="1" noChangeArrowheads="1"/>
          </p:cNvPicPr>
          <p:nvPr/>
        </p:nvPicPr>
        <p:blipFill>
          <a:blip r:embed="rId2"/>
          <a:srcRect/>
          <a:stretch>
            <a:fillRect/>
          </a:stretch>
        </p:blipFill>
        <p:spPr bwMode="auto">
          <a:xfrm>
            <a:off x="6072198" y="0"/>
            <a:ext cx="3071802" cy="2676525"/>
          </a:xfrm>
          <a:prstGeom prst="rect">
            <a:avLst/>
          </a:prstGeom>
          <a:noFill/>
        </p:spPr>
      </p:pic>
      <p:pic>
        <p:nvPicPr>
          <p:cNvPr id="8198" name="Picture 6" descr="C:\Users\Пользователь\Desktop\театр\1186.jpg"/>
          <p:cNvPicPr>
            <a:picLocks noChangeAspect="1" noChangeArrowheads="1"/>
          </p:cNvPicPr>
          <p:nvPr/>
        </p:nvPicPr>
        <p:blipFill>
          <a:blip r:embed="rId3"/>
          <a:srcRect/>
          <a:stretch>
            <a:fillRect/>
          </a:stretch>
        </p:blipFill>
        <p:spPr bwMode="auto">
          <a:xfrm>
            <a:off x="0" y="0"/>
            <a:ext cx="2857488" cy="2600735"/>
          </a:xfrm>
          <a:prstGeom prst="rect">
            <a:avLst/>
          </a:prstGeom>
          <a:noFill/>
        </p:spPr>
      </p:pic>
      <p:pic>
        <p:nvPicPr>
          <p:cNvPr id="8199" name="Picture 7" descr="C:\Users\Пользователь\Desktop\театр\1187.jpg"/>
          <p:cNvPicPr>
            <a:picLocks noChangeAspect="1" noChangeArrowheads="1"/>
          </p:cNvPicPr>
          <p:nvPr/>
        </p:nvPicPr>
        <p:blipFill>
          <a:blip r:embed="rId4"/>
          <a:srcRect/>
          <a:stretch>
            <a:fillRect/>
          </a:stretch>
        </p:blipFill>
        <p:spPr bwMode="auto">
          <a:xfrm>
            <a:off x="0" y="2928934"/>
            <a:ext cx="3214653" cy="2676525"/>
          </a:xfrm>
          <a:prstGeom prst="rect">
            <a:avLst/>
          </a:prstGeom>
          <a:noFill/>
        </p:spPr>
      </p:pic>
      <p:pic>
        <p:nvPicPr>
          <p:cNvPr id="8200" name="Picture 8" descr="C:\Users\Пользователь\Desktop\театр\1183.jpg"/>
          <p:cNvPicPr>
            <a:picLocks noChangeAspect="1" noChangeArrowheads="1"/>
          </p:cNvPicPr>
          <p:nvPr/>
        </p:nvPicPr>
        <p:blipFill>
          <a:blip r:embed="rId5"/>
          <a:srcRect/>
          <a:stretch>
            <a:fillRect/>
          </a:stretch>
        </p:blipFill>
        <p:spPr bwMode="auto">
          <a:xfrm>
            <a:off x="5786447" y="2928934"/>
            <a:ext cx="3357554" cy="2676525"/>
          </a:xfrm>
          <a:prstGeom prst="rect">
            <a:avLst/>
          </a:prstGeom>
          <a:noFill/>
        </p:spPr>
      </p:pic>
      <p:pic>
        <p:nvPicPr>
          <p:cNvPr id="8194" name="Picture 2" descr="C:\Users\Пользователь\Desktop\театр\1171.jpg"/>
          <p:cNvPicPr>
            <a:picLocks noChangeAspect="1" noChangeArrowheads="1"/>
          </p:cNvPicPr>
          <p:nvPr/>
        </p:nvPicPr>
        <p:blipFill>
          <a:blip r:embed="rId6"/>
          <a:srcRect/>
          <a:stretch>
            <a:fillRect/>
          </a:stretch>
        </p:blipFill>
        <p:spPr bwMode="auto">
          <a:xfrm>
            <a:off x="2714612" y="0"/>
            <a:ext cx="3429024" cy="2857496"/>
          </a:xfrm>
          <a:prstGeom prst="rect">
            <a:avLst/>
          </a:prstGeom>
          <a:noFill/>
        </p:spPr>
      </p:pic>
      <p:pic>
        <p:nvPicPr>
          <p:cNvPr id="8196" name="Picture 4" descr="C:\Users\Пользователь\Desktop\театр\1172.jpg"/>
          <p:cNvPicPr>
            <a:picLocks noChangeAspect="1" noChangeArrowheads="1"/>
          </p:cNvPicPr>
          <p:nvPr/>
        </p:nvPicPr>
        <p:blipFill>
          <a:blip r:embed="rId7"/>
          <a:srcRect/>
          <a:stretch>
            <a:fillRect/>
          </a:stretch>
        </p:blipFill>
        <p:spPr bwMode="auto">
          <a:xfrm>
            <a:off x="2857488" y="3857628"/>
            <a:ext cx="3214710" cy="278608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Пользователь\Desktop\театр\1157.jpg"/>
          <p:cNvPicPr>
            <a:picLocks noChangeAspect="1" noChangeArrowheads="1"/>
          </p:cNvPicPr>
          <p:nvPr/>
        </p:nvPicPr>
        <p:blipFill>
          <a:blip r:embed="rId2"/>
          <a:srcRect/>
          <a:stretch>
            <a:fillRect/>
          </a:stretch>
        </p:blipFill>
        <p:spPr bwMode="auto">
          <a:xfrm>
            <a:off x="0" y="0"/>
            <a:ext cx="3286104" cy="2676525"/>
          </a:xfrm>
          <a:prstGeom prst="rect">
            <a:avLst/>
          </a:prstGeom>
          <a:noFill/>
        </p:spPr>
      </p:pic>
      <p:pic>
        <p:nvPicPr>
          <p:cNvPr id="9220" name="Picture 4" descr="C:\Users\Пользователь\Desktop\театр\1151.jpg"/>
          <p:cNvPicPr>
            <a:picLocks noChangeAspect="1" noChangeArrowheads="1"/>
          </p:cNvPicPr>
          <p:nvPr/>
        </p:nvPicPr>
        <p:blipFill>
          <a:blip r:embed="rId3"/>
          <a:srcRect/>
          <a:stretch>
            <a:fillRect/>
          </a:stretch>
        </p:blipFill>
        <p:spPr bwMode="auto">
          <a:xfrm>
            <a:off x="5786446" y="0"/>
            <a:ext cx="3357554" cy="2676525"/>
          </a:xfrm>
          <a:prstGeom prst="rect">
            <a:avLst/>
          </a:prstGeom>
          <a:noFill/>
        </p:spPr>
      </p:pic>
      <p:pic>
        <p:nvPicPr>
          <p:cNvPr id="9222" name="Picture 6" descr="C:\Users\Пользователь\Desktop\театр\1166.jpg"/>
          <p:cNvPicPr>
            <a:picLocks noChangeAspect="1" noChangeArrowheads="1"/>
          </p:cNvPicPr>
          <p:nvPr/>
        </p:nvPicPr>
        <p:blipFill>
          <a:blip r:embed="rId4"/>
          <a:srcRect/>
          <a:stretch>
            <a:fillRect/>
          </a:stretch>
        </p:blipFill>
        <p:spPr bwMode="auto">
          <a:xfrm>
            <a:off x="642910" y="4181475"/>
            <a:ext cx="3571875" cy="2676525"/>
          </a:xfrm>
          <a:prstGeom prst="rect">
            <a:avLst/>
          </a:prstGeom>
          <a:noFill/>
        </p:spPr>
      </p:pic>
      <p:pic>
        <p:nvPicPr>
          <p:cNvPr id="9223" name="Picture 7" descr="C:\Users\Пользователь\Desktop\театр\1167.jpg"/>
          <p:cNvPicPr>
            <a:picLocks noChangeAspect="1" noChangeArrowheads="1"/>
          </p:cNvPicPr>
          <p:nvPr/>
        </p:nvPicPr>
        <p:blipFill>
          <a:blip r:embed="rId5"/>
          <a:srcRect/>
          <a:stretch>
            <a:fillRect/>
          </a:stretch>
        </p:blipFill>
        <p:spPr bwMode="auto">
          <a:xfrm>
            <a:off x="5286380" y="4181475"/>
            <a:ext cx="3571875" cy="2676525"/>
          </a:xfrm>
          <a:prstGeom prst="rect">
            <a:avLst/>
          </a:prstGeom>
          <a:noFill/>
        </p:spPr>
      </p:pic>
      <p:pic>
        <p:nvPicPr>
          <p:cNvPr id="9218" name="Picture 2" descr="C:\Users\Пользователь\Desktop\театр\1156.jpg"/>
          <p:cNvPicPr>
            <a:picLocks noChangeAspect="1" noChangeArrowheads="1"/>
          </p:cNvPicPr>
          <p:nvPr/>
        </p:nvPicPr>
        <p:blipFill>
          <a:blip r:embed="rId6"/>
          <a:srcRect/>
          <a:stretch>
            <a:fillRect/>
          </a:stretch>
        </p:blipFill>
        <p:spPr bwMode="auto">
          <a:xfrm>
            <a:off x="3143240" y="1857364"/>
            <a:ext cx="3071834" cy="26765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C:\Users\Пользователь\Desktop\театр\1184.jpg"/>
          <p:cNvPicPr>
            <a:picLocks noChangeAspect="1" noChangeArrowheads="1"/>
          </p:cNvPicPr>
          <p:nvPr/>
        </p:nvPicPr>
        <p:blipFill>
          <a:blip r:embed="rId2"/>
          <a:srcRect/>
          <a:stretch>
            <a:fillRect/>
          </a:stretch>
        </p:blipFill>
        <p:spPr bwMode="auto">
          <a:xfrm>
            <a:off x="6357950" y="3643314"/>
            <a:ext cx="2786050" cy="2605087"/>
          </a:xfrm>
          <a:prstGeom prst="rect">
            <a:avLst/>
          </a:prstGeom>
          <a:noFill/>
        </p:spPr>
      </p:pic>
      <p:pic>
        <p:nvPicPr>
          <p:cNvPr id="33794" name="Picture 2" descr="http://izhevsk.ru/forums/icons/forum_pictures/005610/5610732.jpg"/>
          <p:cNvPicPr>
            <a:picLocks noChangeAspect="1" noChangeArrowheads="1"/>
          </p:cNvPicPr>
          <p:nvPr/>
        </p:nvPicPr>
        <p:blipFill>
          <a:blip r:embed="rId3" cstate="print"/>
          <a:srcRect/>
          <a:stretch>
            <a:fillRect/>
          </a:stretch>
        </p:blipFill>
        <p:spPr bwMode="auto">
          <a:xfrm>
            <a:off x="6643702" y="214290"/>
            <a:ext cx="2071702" cy="2071702"/>
          </a:xfrm>
          <a:prstGeom prst="rect">
            <a:avLst/>
          </a:prstGeom>
          <a:noFill/>
        </p:spPr>
      </p:pic>
      <p:sp>
        <p:nvSpPr>
          <p:cNvPr id="2" name="Заголовок 1"/>
          <p:cNvSpPr>
            <a:spLocks noGrp="1"/>
          </p:cNvSpPr>
          <p:nvPr>
            <p:ph type="title"/>
          </p:nvPr>
        </p:nvSpPr>
        <p:spPr>
          <a:xfrm>
            <a:off x="1" y="0"/>
            <a:ext cx="9144000" cy="6858000"/>
          </a:xfrm>
        </p:spPr>
        <p:txBody>
          <a:bodyPr>
            <a:normAutofit/>
          </a:bodyPr>
          <a:lstStyle/>
          <a:p>
            <a:endParaRPr lang="ru-RU" sz="2000" dirty="0"/>
          </a:p>
        </p:txBody>
      </p:sp>
      <p:sp>
        <p:nvSpPr>
          <p:cNvPr id="3" name="Содержимое 2"/>
          <p:cNvSpPr>
            <a:spLocks noGrp="1"/>
          </p:cNvSpPr>
          <p:nvPr>
            <p:ph idx="1"/>
          </p:nvPr>
        </p:nvSpPr>
        <p:spPr>
          <a:xfrm>
            <a:off x="428596" y="214290"/>
            <a:ext cx="6186502" cy="5786478"/>
          </a:xfrm>
        </p:spPr>
        <p:txBody>
          <a:bodyPr>
            <a:normAutofit fontScale="92500" lnSpcReduction="20000"/>
          </a:bodyPr>
          <a:lstStyle/>
          <a:p>
            <a:pPr>
              <a:buNone/>
            </a:pPr>
            <a:r>
              <a:rPr lang="ru-RU" sz="2600" b="1" i="1" dirty="0" smtClean="0">
                <a:solidFill>
                  <a:srgbClr val="C00000"/>
                </a:solidFill>
              </a:rPr>
              <a:t>Пальчиковый театр:</a:t>
            </a:r>
          </a:p>
          <a:p>
            <a:pPr>
              <a:buFont typeface="Arial" charset="0"/>
              <a:buChar char="•"/>
            </a:pPr>
            <a:r>
              <a:rPr lang="ru-RU" sz="2000" b="1" i="1" dirty="0" smtClean="0"/>
              <a:t>Способствует развитию речи, внимания, памяти;</a:t>
            </a:r>
          </a:p>
          <a:p>
            <a:pPr>
              <a:buFont typeface="Arial" charset="0"/>
              <a:buChar char="•"/>
            </a:pPr>
            <a:r>
              <a:rPr lang="ru-RU" sz="2000" b="1" i="1" dirty="0" smtClean="0"/>
              <a:t>Формирует пространственные представления;</a:t>
            </a:r>
          </a:p>
          <a:p>
            <a:pPr>
              <a:buFont typeface="Arial" charset="0"/>
              <a:buChar char="•"/>
            </a:pPr>
            <a:r>
              <a:rPr lang="ru-RU" sz="2000" b="1" i="1" dirty="0" smtClean="0"/>
              <a:t>Развивает ловкость, точность, выразительность, координацию движений;</a:t>
            </a:r>
          </a:p>
          <a:p>
            <a:pPr>
              <a:buFont typeface="Arial" charset="0"/>
              <a:buChar char="•"/>
            </a:pPr>
            <a:r>
              <a:rPr lang="ru-RU" sz="2000" b="1" i="1" dirty="0" smtClean="0"/>
              <a:t>Повышает работоспособность, тонус коры головного мозга.</a:t>
            </a:r>
          </a:p>
          <a:p>
            <a:pPr>
              <a:buNone/>
            </a:pPr>
            <a:r>
              <a:rPr lang="ru-RU" sz="2000" b="1" i="1" dirty="0" smtClean="0"/>
              <a:t>Стимулирование кончиков пальцев, движения кистями рук, игра с пальцами ускоряют процесс речевого и умственного развития.</a:t>
            </a:r>
          </a:p>
          <a:p>
            <a:pPr>
              <a:buNone/>
            </a:pPr>
            <a:r>
              <a:rPr lang="ru-RU" sz="2600" b="1" i="1" dirty="0" smtClean="0">
                <a:solidFill>
                  <a:srgbClr val="C00000"/>
                </a:solidFill>
              </a:rPr>
              <a:t>Театр картинок:</a:t>
            </a:r>
          </a:p>
          <a:p>
            <a:r>
              <a:rPr lang="ru-RU" sz="2000" b="1" i="1" dirty="0" smtClean="0"/>
              <a:t>Развивают творческие способности;</a:t>
            </a:r>
          </a:p>
          <a:p>
            <a:r>
              <a:rPr lang="ru-RU" sz="2000" b="1" i="1" dirty="0" smtClean="0"/>
              <a:t>Содействуют эстетическому воспитанию;</a:t>
            </a:r>
          </a:p>
          <a:p>
            <a:r>
              <a:rPr lang="ru-RU" sz="2000" b="1" i="1" dirty="0" smtClean="0"/>
              <a:t>Развивают ловкость, умение управлять своими движениями, концентрировать внимание на одном виде деятельности.</a:t>
            </a:r>
          </a:p>
          <a:p>
            <a:pPr>
              <a:buNone/>
            </a:pPr>
            <a:r>
              <a:rPr lang="ru-RU" sz="2000" b="1" i="1" dirty="0" smtClean="0"/>
              <a:t>Действуя с различными картинками, у ребёнка развивается мелкая моторика рук, что способствует более успешному и эффективному развитию речи.</a:t>
            </a:r>
          </a:p>
          <a:p>
            <a:endParaRPr lang="ru-RU" sz="2000" b="1" i="1" dirty="0" smtClean="0"/>
          </a:p>
          <a:p>
            <a:pPr>
              <a:buNone/>
            </a:pPr>
            <a:endParaRPr lang="ru-RU" sz="2000" b="1" i="1" dirty="0" smtClean="0"/>
          </a:p>
          <a:p>
            <a:pPr>
              <a:buNone/>
            </a:pPr>
            <a:endParaRPr lang="ru-RU" sz="2000" b="1" i="1" dirty="0" smtClean="0"/>
          </a:p>
          <a:p>
            <a:pPr>
              <a:buNone/>
            </a:pPr>
            <a:endParaRPr lang="ru-RU" sz="2000" b="1" i="1" dirty="0" smtClean="0"/>
          </a:p>
          <a:p>
            <a:pPr>
              <a:buNone/>
            </a:pPr>
            <a:endParaRPr lang="ru-RU" sz="2000" b="1" i="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Пользователь\Desktop\театр\1139.jpg"/>
          <p:cNvPicPr>
            <a:picLocks noChangeAspect="1" noChangeArrowheads="1"/>
          </p:cNvPicPr>
          <p:nvPr/>
        </p:nvPicPr>
        <p:blipFill>
          <a:blip r:embed="rId2"/>
          <a:srcRect/>
          <a:stretch>
            <a:fillRect/>
          </a:stretch>
        </p:blipFill>
        <p:spPr bwMode="auto">
          <a:xfrm>
            <a:off x="5715008" y="214291"/>
            <a:ext cx="3143247" cy="2286015"/>
          </a:xfrm>
          <a:prstGeom prst="rect">
            <a:avLst/>
          </a:prstGeom>
          <a:noFill/>
        </p:spPr>
      </p:pic>
      <p:sp>
        <p:nvSpPr>
          <p:cNvPr id="2" name="Заголовок 1"/>
          <p:cNvSpPr>
            <a:spLocks noGrp="1"/>
          </p:cNvSpPr>
          <p:nvPr>
            <p:ph type="title"/>
          </p:nvPr>
        </p:nvSpPr>
        <p:spPr>
          <a:xfrm>
            <a:off x="457200" y="274638"/>
            <a:ext cx="8229600" cy="5726130"/>
          </a:xfrm>
        </p:spPr>
        <p:txBody>
          <a:bodyPr>
            <a:normAutofit/>
          </a:bodyPr>
          <a:lstStyle/>
          <a:p>
            <a:pPr algn="l"/>
            <a:r>
              <a:rPr lang="ru-RU" sz="2000" dirty="0" smtClean="0"/>
              <a:t/>
            </a:r>
            <a:br>
              <a:rPr lang="ru-RU" sz="2000" dirty="0" smtClean="0"/>
            </a:br>
            <a:endParaRPr lang="ru-RU" sz="2000" dirty="0"/>
          </a:p>
        </p:txBody>
      </p:sp>
      <p:sp>
        <p:nvSpPr>
          <p:cNvPr id="3" name="Содержимое 2"/>
          <p:cNvSpPr>
            <a:spLocks noGrp="1"/>
          </p:cNvSpPr>
          <p:nvPr>
            <p:ph idx="1"/>
          </p:nvPr>
        </p:nvSpPr>
        <p:spPr>
          <a:xfrm>
            <a:off x="457200" y="285728"/>
            <a:ext cx="8229600" cy="5840435"/>
          </a:xfrm>
        </p:spPr>
        <p:txBody>
          <a:bodyPr>
            <a:normAutofit/>
          </a:bodyPr>
          <a:lstStyle/>
          <a:p>
            <a:pPr>
              <a:buNone/>
            </a:pPr>
            <a:r>
              <a:rPr lang="ru-RU" sz="2400" b="1" i="1" dirty="0" smtClean="0">
                <a:solidFill>
                  <a:srgbClr val="C00000"/>
                </a:solidFill>
              </a:rPr>
              <a:t>Настольный театр:</a:t>
            </a:r>
          </a:p>
          <a:p>
            <a:r>
              <a:rPr lang="ru-RU" sz="2000" b="1" i="1" dirty="0" smtClean="0"/>
              <a:t>Помогает учить детей координировать </a:t>
            </a:r>
          </a:p>
          <a:p>
            <a:pPr>
              <a:buNone/>
            </a:pPr>
            <a:r>
              <a:rPr lang="ru-RU" sz="2000" b="1" i="1" dirty="0" smtClean="0"/>
              <a:t>движения рук и глаз;</a:t>
            </a:r>
          </a:p>
          <a:p>
            <a:r>
              <a:rPr lang="ru-RU" sz="2000" b="1" i="1" dirty="0" smtClean="0"/>
              <a:t>Сопровождать движения пальцев речью;</a:t>
            </a:r>
          </a:p>
          <a:p>
            <a:pPr>
              <a:buNone/>
            </a:pPr>
            <a:r>
              <a:rPr lang="ru-RU" sz="2000" b="1" i="1" dirty="0" smtClean="0"/>
              <a:t> побуждает выражать свои эмоции</a:t>
            </a:r>
          </a:p>
          <a:p>
            <a:pPr>
              <a:buNone/>
            </a:pPr>
            <a:r>
              <a:rPr lang="ru-RU" sz="2000" b="1" i="1" dirty="0" smtClean="0"/>
              <a:t> посредством мимики и речи.</a:t>
            </a:r>
          </a:p>
          <a:p>
            <a:pPr>
              <a:buNone/>
            </a:pPr>
            <a:endParaRPr lang="ru-RU" sz="2000" b="1" i="1" dirty="0" smtClean="0"/>
          </a:p>
          <a:p>
            <a:pPr>
              <a:buNone/>
            </a:pPr>
            <a:endParaRPr lang="ru-RU" sz="2000" b="1" i="1" dirty="0" smtClean="0">
              <a:solidFill>
                <a:srgbClr val="C00000"/>
              </a:solidFill>
            </a:endParaRPr>
          </a:p>
          <a:p>
            <a:pPr>
              <a:buNone/>
            </a:pPr>
            <a:endParaRPr lang="ru-RU" sz="2000" b="1" i="1" dirty="0" smtClean="0">
              <a:solidFill>
                <a:srgbClr val="C00000"/>
              </a:solidFill>
            </a:endParaRPr>
          </a:p>
          <a:p>
            <a:pPr>
              <a:buNone/>
            </a:pPr>
            <a:r>
              <a:rPr lang="ru-RU" sz="2400" b="1" i="1" dirty="0" smtClean="0">
                <a:solidFill>
                  <a:srgbClr val="C00000"/>
                </a:solidFill>
              </a:rPr>
              <a:t>Театр кукол Бибабо.</a:t>
            </a:r>
          </a:p>
          <a:p>
            <a:pPr>
              <a:buNone/>
            </a:pPr>
            <a:r>
              <a:rPr lang="ru-RU" sz="2000" b="1" i="1" dirty="0" smtClean="0"/>
              <a:t>Посредством куклы, одетой на руку, дети </a:t>
            </a:r>
          </a:p>
          <a:p>
            <a:pPr>
              <a:buNone/>
            </a:pPr>
            <a:r>
              <a:rPr lang="ru-RU" sz="2000" b="1" i="1" dirty="0" smtClean="0"/>
              <a:t>говорят о своих переживаниях, тревогах</a:t>
            </a:r>
          </a:p>
          <a:p>
            <a:pPr>
              <a:buNone/>
            </a:pPr>
            <a:r>
              <a:rPr lang="ru-RU" sz="2000" b="1" i="1" dirty="0" smtClean="0"/>
              <a:t>и радостях, поскольку полностью</a:t>
            </a:r>
          </a:p>
          <a:p>
            <a:pPr>
              <a:buNone/>
            </a:pPr>
            <a:r>
              <a:rPr lang="ru-RU" sz="2000" b="1" i="1" dirty="0" smtClean="0"/>
              <a:t>отождествляют себя (свою руку) с куклой.</a:t>
            </a:r>
            <a:endParaRPr lang="ru-RU" sz="2000" b="1" i="1" dirty="0"/>
          </a:p>
        </p:txBody>
      </p:sp>
      <p:pic>
        <p:nvPicPr>
          <p:cNvPr id="35843" name="Picture 3" descr="C:\Users\Пользователь\Desktop\театр\1178.jpg"/>
          <p:cNvPicPr>
            <a:picLocks noChangeAspect="1" noChangeArrowheads="1"/>
          </p:cNvPicPr>
          <p:nvPr/>
        </p:nvPicPr>
        <p:blipFill>
          <a:blip r:embed="rId3"/>
          <a:srcRect/>
          <a:stretch>
            <a:fillRect/>
          </a:stretch>
        </p:blipFill>
        <p:spPr bwMode="auto">
          <a:xfrm>
            <a:off x="5643570" y="3214686"/>
            <a:ext cx="3214685" cy="26765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643710"/>
          </a:xfrm>
        </p:spPr>
        <p:txBody>
          <a:bodyPr>
            <a:normAutofit fontScale="92500" lnSpcReduction="20000"/>
          </a:bodyPr>
          <a:lstStyle/>
          <a:p>
            <a:pPr>
              <a:buNone/>
            </a:pPr>
            <a:r>
              <a:rPr lang="ru-RU" sz="2600" b="1" i="1" dirty="0" smtClean="0">
                <a:solidFill>
                  <a:srgbClr val="C00000"/>
                </a:solidFill>
              </a:rPr>
              <a:t>Театр масок: </a:t>
            </a:r>
          </a:p>
          <a:p>
            <a:pPr>
              <a:buNone/>
            </a:pPr>
            <a:r>
              <a:rPr lang="ru-RU" sz="2000" b="1" i="1" dirty="0" smtClean="0"/>
              <a:t>Способствует развитию психофизических</a:t>
            </a:r>
          </a:p>
          <a:p>
            <a:pPr>
              <a:buNone/>
            </a:pPr>
            <a:r>
              <a:rPr lang="ru-RU" sz="2000" b="1" i="1" dirty="0" smtClean="0"/>
              <a:t>способностей, помогает развивать</a:t>
            </a:r>
          </a:p>
          <a:p>
            <a:pPr>
              <a:buNone/>
            </a:pPr>
            <a:r>
              <a:rPr lang="ru-RU" sz="2000" b="1" i="1" dirty="0" smtClean="0"/>
              <a:t>воображение, творческие способности,</a:t>
            </a:r>
          </a:p>
          <a:p>
            <a:pPr>
              <a:buNone/>
            </a:pPr>
            <a:r>
              <a:rPr lang="ru-RU" sz="2000" b="1" i="1" dirty="0" smtClean="0"/>
              <a:t>мышление, память.</a:t>
            </a:r>
          </a:p>
          <a:p>
            <a:pPr>
              <a:buNone/>
            </a:pPr>
            <a:endParaRPr lang="ru-RU" sz="2000" b="1" i="1" dirty="0" smtClean="0"/>
          </a:p>
          <a:p>
            <a:pPr>
              <a:buNone/>
            </a:pPr>
            <a:r>
              <a:rPr lang="ru-RU" sz="2800" b="1" i="1" dirty="0" smtClean="0">
                <a:solidFill>
                  <a:srgbClr val="C00000"/>
                </a:solidFill>
              </a:rPr>
              <a:t>Театр драматизации: </a:t>
            </a:r>
          </a:p>
          <a:p>
            <a:pPr>
              <a:buNone/>
            </a:pPr>
            <a:r>
              <a:rPr lang="ru-RU" sz="2000" b="1" i="1" dirty="0" smtClean="0"/>
              <a:t>Самый «разговорный» вид театрализованной </a:t>
            </a:r>
          </a:p>
          <a:p>
            <a:pPr>
              <a:buNone/>
            </a:pPr>
            <a:r>
              <a:rPr lang="ru-RU" sz="2000" b="1" i="1" dirty="0" smtClean="0"/>
              <a:t>деятельности.</a:t>
            </a:r>
          </a:p>
          <a:p>
            <a:r>
              <a:rPr lang="ru-RU" sz="2000" b="1" i="1" dirty="0" smtClean="0"/>
              <a:t>Целостное воздействие на личность ребёнка:</a:t>
            </a:r>
          </a:p>
          <a:p>
            <a:pPr>
              <a:buNone/>
            </a:pPr>
            <a:r>
              <a:rPr lang="ru-RU" sz="2000" b="1" i="1" dirty="0" smtClean="0"/>
              <a:t> его раскрепощение , самостоятельное творчество,</a:t>
            </a:r>
          </a:p>
          <a:p>
            <a:pPr>
              <a:buNone/>
            </a:pPr>
            <a:r>
              <a:rPr lang="ru-RU" sz="2000" b="1" i="1" dirty="0" smtClean="0"/>
              <a:t> развитие ведущих  психических процессов;</a:t>
            </a:r>
          </a:p>
          <a:p>
            <a:r>
              <a:rPr lang="ru-RU" sz="2000" b="1" i="1" dirty="0" smtClean="0"/>
              <a:t>Способствует самопознанию и самовыражению</a:t>
            </a:r>
          </a:p>
          <a:p>
            <a:pPr>
              <a:buNone/>
            </a:pPr>
            <a:r>
              <a:rPr lang="ru-RU" sz="2000" b="1" i="1" dirty="0" smtClean="0"/>
              <a:t>личности; </a:t>
            </a:r>
          </a:p>
          <a:p>
            <a:r>
              <a:rPr lang="ru-RU" sz="2000" b="1" i="1" dirty="0" smtClean="0"/>
              <a:t>Создаёт условия для социализации, усиливая </a:t>
            </a:r>
          </a:p>
          <a:p>
            <a:pPr>
              <a:buNone/>
            </a:pPr>
            <a:r>
              <a:rPr lang="ru-RU" sz="2000" b="1" i="1" dirty="0" smtClean="0"/>
              <a:t>адаптационные способности, корректирует </a:t>
            </a:r>
          </a:p>
          <a:p>
            <a:pPr>
              <a:buNone/>
            </a:pPr>
            <a:r>
              <a:rPr lang="ru-RU" sz="2000" b="1" i="1" dirty="0" smtClean="0"/>
              <a:t>коммуникативные качества, помогает осознанию </a:t>
            </a:r>
          </a:p>
          <a:p>
            <a:pPr>
              <a:buNone/>
            </a:pPr>
            <a:r>
              <a:rPr lang="ru-RU" sz="2000" b="1" i="1" dirty="0" smtClean="0"/>
              <a:t>чувства удовлетворения, радости, успешности.</a:t>
            </a:r>
          </a:p>
          <a:p>
            <a:pPr>
              <a:buNone/>
            </a:pPr>
            <a:r>
              <a:rPr lang="ru-RU" sz="2000" b="1" i="1" dirty="0" smtClean="0">
                <a:solidFill>
                  <a:srgbClr val="C00000"/>
                </a:solidFill>
              </a:rPr>
              <a:t>Ни один другой вид театрализованной деятельности</a:t>
            </a:r>
          </a:p>
          <a:p>
            <a:pPr>
              <a:buNone/>
            </a:pPr>
            <a:r>
              <a:rPr lang="ru-RU" sz="2000" b="1" i="1" dirty="0" smtClean="0">
                <a:solidFill>
                  <a:srgbClr val="C00000"/>
                </a:solidFill>
              </a:rPr>
              <a:t> так не способствует развитию артистизма, </a:t>
            </a:r>
          </a:p>
          <a:p>
            <a:pPr>
              <a:buNone/>
            </a:pPr>
            <a:r>
              <a:rPr lang="ru-RU" sz="2000" b="1" i="1" dirty="0" smtClean="0">
                <a:solidFill>
                  <a:srgbClr val="C00000"/>
                </a:solidFill>
              </a:rPr>
              <a:t>выразительности движений и речи, как игра – </a:t>
            </a:r>
          </a:p>
          <a:p>
            <a:pPr>
              <a:buNone/>
            </a:pPr>
            <a:r>
              <a:rPr lang="ru-RU" sz="2000" b="1" i="1" dirty="0" smtClean="0">
                <a:solidFill>
                  <a:srgbClr val="C00000"/>
                </a:solidFill>
              </a:rPr>
              <a:t>драматизация.</a:t>
            </a:r>
          </a:p>
          <a:p>
            <a:pPr>
              <a:buNone/>
            </a:pPr>
            <a:endParaRPr lang="ru-RU" sz="2000" b="1" i="1" dirty="0" smtClean="0"/>
          </a:p>
          <a:p>
            <a:pPr>
              <a:buNone/>
            </a:pPr>
            <a:endParaRPr lang="ru-RU" sz="2000" b="1" i="1" dirty="0" smtClean="0"/>
          </a:p>
          <a:p>
            <a:pPr>
              <a:buNone/>
            </a:pPr>
            <a:endParaRPr lang="ru-RU" sz="2000" b="1" i="1" dirty="0" smtClean="0"/>
          </a:p>
          <a:p>
            <a:pPr>
              <a:buNone/>
            </a:pPr>
            <a:endParaRPr lang="ru-RU" sz="2000" b="1" i="1" dirty="0"/>
          </a:p>
        </p:txBody>
      </p:sp>
      <p:pic>
        <p:nvPicPr>
          <p:cNvPr id="36866" name="Picture 2" descr="C:\Users\Пользователь\Desktop\театр\1148.jpg"/>
          <p:cNvPicPr>
            <a:picLocks noChangeAspect="1" noChangeArrowheads="1"/>
          </p:cNvPicPr>
          <p:nvPr/>
        </p:nvPicPr>
        <p:blipFill>
          <a:blip r:embed="rId2"/>
          <a:srcRect/>
          <a:stretch>
            <a:fillRect/>
          </a:stretch>
        </p:blipFill>
        <p:spPr bwMode="auto">
          <a:xfrm>
            <a:off x="6072198" y="214291"/>
            <a:ext cx="2857495" cy="2000263"/>
          </a:xfrm>
          <a:prstGeom prst="rect">
            <a:avLst/>
          </a:prstGeom>
          <a:noFill/>
        </p:spPr>
      </p:pic>
      <p:pic>
        <p:nvPicPr>
          <p:cNvPr id="36871" name="Picture 7" descr="C:\Users\Пользователь\Desktop\театр\1159.jpg"/>
          <p:cNvPicPr>
            <a:picLocks noChangeAspect="1" noChangeArrowheads="1"/>
          </p:cNvPicPr>
          <p:nvPr/>
        </p:nvPicPr>
        <p:blipFill>
          <a:blip r:embed="rId3"/>
          <a:srcRect/>
          <a:stretch>
            <a:fillRect/>
          </a:stretch>
        </p:blipFill>
        <p:spPr bwMode="auto">
          <a:xfrm>
            <a:off x="6215074" y="4643446"/>
            <a:ext cx="2643206" cy="1928826"/>
          </a:xfrm>
          <a:prstGeom prst="rect">
            <a:avLst/>
          </a:prstGeom>
          <a:noFill/>
        </p:spPr>
      </p:pic>
      <p:pic>
        <p:nvPicPr>
          <p:cNvPr id="36872" name="Picture 8" descr="C:\Users\Пользователь\Desktop\театр\1169.jpg"/>
          <p:cNvPicPr>
            <a:picLocks noChangeAspect="1" noChangeArrowheads="1"/>
          </p:cNvPicPr>
          <p:nvPr/>
        </p:nvPicPr>
        <p:blipFill>
          <a:blip r:embed="rId4"/>
          <a:srcRect/>
          <a:stretch>
            <a:fillRect/>
          </a:stretch>
        </p:blipFill>
        <p:spPr bwMode="auto">
          <a:xfrm>
            <a:off x="6143636" y="2571744"/>
            <a:ext cx="2786082" cy="1928826"/>
          </a:xfrm>
          <a:prstGeom prst="rect">
            <a:avLst/>
          </a:prstGeom>
          <a:noFill/>
        </p:spPr>
      </p:pic>
      <p:sp>
        <p:nvSpPr>
          <p:cNvPr id="2" name="Заголовок 1"/>
          <p:cNvSpPr>
            <a:spLocks noGrp="1"/>
          </p:cNvSpPr>
          <p:nvPr>
            <p:ph type="title"/>
          </p:nvPr>
        </p:nvSpPr>
        <p:spPr>
          <a:xfrm flipV="1">
            <a:off x="0" y="-1"/>
            <a:ext cx="9144000" cy="6857999"/>
          </a:xfrm>
        </p:spPr>
        <p:txBody>
          <a:bodyPr>
            <a:normAutofit/>
          </a:bodyPr>
          <a:lstStyle/>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40444"/>
          </a:xfrm>
        </p:spPr>
        <p:txBody>
          <a:bodyPr>
            <a:normAutofit fontScale="90000"/>
          </a:bodyPr>
          <a:lstStyle/>
          <a:p>
            <a:pPr algn="l"/>
            <a:r>
              <a:rPr lang="ru-RU" sz="2700" b="1" i="1" dirty="0" smtClean="0">
                <a:solidFill>
                  <a:srgbClr val="C00000"/>
                </a:solidFill>
              </a:rPr>
              <a:t>Теневой театр:</a:t>
            </a:r>
            <a:r>
              <a:rPr lang="ru-RU" sz="2000" b="1" i="1" dirty="0" smtClean="0">
                <a:solidFill>
                  <a:srgbClr val="C00000"/>
                </a:solidFill>
              </a:rPr>
              <a:t/>
            </a:r>
            <a:br>
              <a:rPr lang="ru-RU" sz="2000" b="1" i="1" dirty="0" smtClean="0">
                <a:solidFill>
                  <a:srgbClr val="C00000"/>
                </a:solidFill>
              </a:rPr>
            </a:br>
            <a:r>
              <a:rPr lang="ru-RU" sz="2200" b="1" i="1" dirty="0" smtClean="0"/>
              <a:t>Развивает фантазию, творческие способности,</a:t>
            </a:r>
            <a:br>
              <a:rPr lang="ru-RU" sz="2200" b="1" i="1" dirty="0" smtClean="0"/>
            </a:br>
            <a:r>
              <a:rPr lang="ru-RU" sz="2200" b="1" i="1" dirty="0" smtClean="0"/>
              <a:t>артикуляционный аппарат, речь и умение активно</a:t>
            </a:r>
            <a:br>
              <a:rPr lang="ru-RU" sz="2200" b="1" i="1" dirty="0" smtClean="0"/>
            </a:br>
            <a:r>
              <a:rPr lang="ru-RU" sz="2200" b="1" i="1" dirty="0" smtClean="0"/>
              <a:t>строить диалог, развивает игровое поведение,</a:t>
            </a:r>
            <a:br>
              <a:rPr lang="ru-RU" sz="2200" b="1" i="1" dirty="0" smtClean="0"/>
            </a:br>
            <a:r>
              <a:rPr lang="ru-RU" sz="2200" b="1" i="1" dirty="0" smtClean="0"/>
              <a:t>эстетические чувства, способность творчески </a:t>
            </a:r>
            <a:br>
              <a:rPr lang="ru-RU" sz="2200" b="1" i="1" dirty="0" smtClean="0"/>
            </a:br>
            <a:r>
              <a:rPr lang="ru-RU" sz="2200" b="1" i="1" dirty="0" smtClean="0"/>
              <a:t>относиться к любому делу.</a:t>
            </a:r>
            <a:br>
              <a:rPr lang="ru-RU" sz="2200" b="1" i="1" dirty="0" smtClean="0"/>
            </a:br>
            <a:r>
              <a:rPr lang="ru-RU" sz="2200" b="1" i="1" dirty="0" smtClean="0"/>
              <a:t/>
            </a:r>
            <a:br>
              <a:rPr lang="ru-RU" sz="2200" b="1" i="1" dirty="0" smtClean="0"/>
            </a:br>
            <a:r>
              <a:rPr lang="ru-RU" sz="2000" b="1" i="1" dirty="0" smtClean="0"/>
              <a:t/>
            </a:r>
            <a:br>
              <a:rPr lang="ru-RU" sz="2000" b="1" i="1" dirty="0" smtClean="0"/>
            </a:br>
            <a:r>
              <a:rPr lang="ru-RU" sz="2000" b="1" i="1" dirty="0" smtClean="0"/>
              <a:t/>
            </a:r>
            <a:br>
              <a:rPr lang="ru-RU" sz="2000" b="1" i="1" dirty="0" smtClean="0"/>
            </a:br>
            <a:r>
              <a:rPr lang="ru-RU" sz="2000" b="1" i="1" dirty="0" smtClean="0"/>
              <a:t/>
            </a:r>
            <a:br>
              <a:rPr lang="ru-RU" sz="2000" b="1" i="1" dirty="0" smtClean="0"/>
            </a:br>
            <a:r>
              <a:rPr lang="ru-RU" sz="2700" b="1" i="1" dirty="0" smtClean="0">
                <a:solidFill>
                  <a:srgbClr val="C00000"/>
                </a:solidFill>
              </a:rPr>
              <a:t>Режиссёрские игры:</a:t>
            </a:r>
            <a:r>
              <a:rPr lang="ru-RU" sz="2000" b="1" i="1" dirty="0" smtClean="0">
                <a:solidFill>
                  <a:srgbClr val="C00000"/>
                </a:solidFill>
              </a:rPr>
              <a:t/>
            </a:r>
            <a:br>
              <a:rPr lang="ru-RU" sz="2000" b="1" i="1" dirty="0" smtClean="0">
                <a:solidFill>
                  <a:srgbClr val="C00000"/>
                </a:solidFill>
              </a:rPr>
            </a:br>
            <a:r>
              <a:rPr lang="ru-RU" sz="2200" b="1" i="1" dirty="0" smtClean="0"/>
              <a:t>В режиссёрской игре «артистами являются </a:t>
            </a:r>
            <a:br>
              <a:rPr lang="ru-RU" sz="2200" b="1" i="1" dirty="0" smtClean="0"/>
            </a:br>
            <a:r>
              <a:rPr lang="ru-RU" sz="2200" b="1" i="1" dirty="0" smtClean="0"/>
              <a:t>игрушки или их заместители, а ребёнок, </a:t>
            </a:r>
            <a:br>
              <a:rPr lang="ru-RU" sz="2200" b="1" i="1" dirty="0" smtClean="0"/>
            </a:br>
            <a:r>
              <a:rPr lang="ru-RU" sz="2200" b="1" i="1" dirty="0" smtClean="0"/>
              <a:t>организуя деятельность как «сценарист и </a:t>
            </a:r>
            <a:br>
              <a:rPr lang="ru-RU" sz="2200" b="1" i="1" dirty="0" smtClean="0"/>
            </a:br>
            <a:r>
              <a:rPr lang="ru-RU" sz="2200" b="1" i="1" dirty="0" smtClean="0"/>
              <a:t>режиссёр», управляет «артистами».</a:t>
            </a:r>
            <a:br>
              <a:rPr lang="ru-RU" sz="2200" b="1" i="1" dirty="0" smtClean="0"/>
            </a:br>
            <a:r>
              <a:rPr lang="ru-RU" sz="2200" b="1" i="1" dirty="0" smtClean="0"/>
              <a:t>«Озвучивая» героев и комментируя сюжет, он</a:t>
            </a:r>
            <a:br>
              <a:rPr lang="ru-RU" sz="2200" b="1" i="1" dirty="0" smtClean="0"/>
            </a:br>
            <a:r>
              <a:rPr lang="ru-RU" sz="2200" b="1" i="1" dirty="0" smtClean="0"/>
              <a:t>использует разные средства вербальной</a:t>
            </a:r>
            <a:br>
              <a:rPr lang="ru-RU" sz="2200" b="1" i="1" dirty="0" smtClean="0"/>
            </a:br>
            <a:r>
              <a:rPr lang="ru-RU" sz="2200" b="1" i="1" dirty="0" smtClean="0"/>
              <a:t>выразительности.</a:t>
            </a:r>
            <a:br>
              <a:rPr lang="ru-RU" sz="2200" b="1" i="1" dirty="0" smtClean="0"/>
            </a:br>
            <a:r>
              <a:rPr lang="ru-RU" sz="2200" b="1" i="1" dirty="0" smtClean="0">
                <a:solidFill>
                  <a:srgbClr val="C00000"/>
                </a:solidFill>
              </a:rPr>
              <a:t/>
            </a:r>
            <a:br>
              <a:rPr lang="ru-RU" sz="2200" b="1" i="1" dirty="0" smtClean="0">
                <a:solidFill>
                  <a:srgbClr val="C00000"/>
                </a:solidFill>
              </a:rPr>
            </a:br>
            <a:endParaRPr lang="ru-RU" sz="2200" b="1" i="1" dirty="0">
              <a:solidFill>
                <a:srgbClr val="C00000"/>
              </a:solidFill>
            </a:endParaRPr>
          </a:p>
        </p:txBody>
      </p:sp>
      <p:pic>
        <p:nvPicPr>
          <p:cNvPr id="37890" name="Picture 2" descr="C:\Users\Пользователь\Desktop\театр\1167.jpg"/>
          <p:cNvPicPr>
            <a:picLocks noChangeAspect="1" noChangeArrowheads="1"/>
          </p:cNvPicPr>
          <p:nvPr/>
        </p:nvPicPr>
        <p:blipFill>
          <a:blip r:embed="rId2"/>
          <a:srcRect/>
          <a:stretch>
            <a:fillRect/>
          </a:stretch>
        </p:blipFill>
        <p:spPr bwMode="auto">
          <a:xfrm>
            <a:off x="6215074" y="214290"/>
            <a:ext cx="2786057" cy="2571768"/>
          </a:xfrm>
          <a:prstGeom prst="rect">
            <a:avLst/>
          </a:prstGeom>
          <a:noFill/>
        </p:spPr>
      </p:pic>
      <p:pic>
        <p:nvPicPr>
          <p:cNvPr id="37891" name="Picture 3" descr="C:\Users\Пользователь\Desktop\театр\1180.jpg"/>
          <p:cNvPicPr>
            <a:picLocks noGrp="1" noChangeAspect="1" noChangeArrowheads="1"/>
          </p:cNvPicPr>
          <p:nvPr>
            <p:ph idx="1"/>
          </p:nvPr>
        </p:nvPicPr>
        <p:blipFill>
          <a:blip r:embed="rId3" cstate="print"/>
          <a:srcRect/>
          <a:stretch>
            <a:fillRect/>
          </a:stretch>
        </p:blipFill>
        <p:spPr bwMode="auto">
          <a:xfrm>
            <a:off x="5929322" y="3500439"/>
            <a:ext cx="3017308" cy="271464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0963" name="Picture 3" descr="C:\Users\Пользователь\Desktop\рамки театр\img16[1] (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TextBox 5"/>
          <p:cNvSpPr txBox="1"/>
          <p:nvPr/>
        </p:nvSpPr>
        <p:spPr>
          <a:xfrm>
            <a:off x="4143372" y="1857364"/>
            <a:ext cx="3667570" cy="954107"/>
          </a:xfrm>
          <a:prstGeom prst="rect">
            <a:avLst/>
          </a:prstGeom>
          <a:noFill/>
        </p:spPr>
        <p:txBody>
          <a:bodyPr wrap="square" rtlCol="0">
            <a:spAutoFit/>
          </a:bodyPr>
          <a:lstStyle/>
          <a:p>
            <a:endParaRPr lang="ru-RU" sz="2800" b="1" i="1" dirty="0" smtClean="0">
              <a:solidFill>
                <a:srgbClr val="C00000"/>
              </a:solidFill>
            </a:endParaRPr>
          </a:p>
          <a:p>
            <a:r>
              <a:rPr lang="ru-RU" sz="2800" b="1" i="1" dirty="0" smtClean="0">
                <a:solidFill>
                  <a:srgbClr val="C00000"/>
                </a:solidFill>
              </a:rPr>
              <a:t>Спасибо за внимание.</a:t>
            </a:r>
            <a:endParaRPr lang="ru-RU" sz="2800" b="1" i="1"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fs03.metod-kopilka.ru/images/doc/39/33847/img16.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2" name="Заголовок 1"/>
          <p:cNvSpPr>
            <a:spLocks noGrp="1"/>
          </p:cNvSpPr>
          <p:nvPr>
            <p:ph type="ctrTitle"/>
          </p:nvPr>
        </p:nvSpPr>
        <p:spPr>
          <a:xfrm>
            <a:off x="2428860" y="642918"/>
            <a:ext cx="6500858" cy="4500593"/>
          </a:xfrm>
        </p:spPr>
        <p:txBody>
          <a:bodyPr>
            <a:normAutofit fontScale="90000"/>
          </a:bodyPr>
          <a:lstStyle/>
          <a:p>
            <a:pPr algn="l"/>
            <a:r>
              <a:rPr lang="ru-RU" sz="2400" b="1" i="1" dirty="0" smtClean="0"/>
              <a:t>Основная задача любого ДОУ – речевое развитие дошкольников. Благодаря ему происходит первоначальное становление коммуникативных  умений ребёнка, формирование правильного разговора и мышления. На практике мы видим, что в последнее время возросло число дошкольников, имеющих существенные нарушения в способности правильно говорить.   </a:t>
            </a:r>
            <a:br>
              <a:rPr lang="ru-RU" sz="2400" b="1" i="1" dirty="0" smtClean="0"/>
            </a:br>
            <a:r>
              <a:rPr lang="ru-RU" sz="2400" dirty="0" smtClean="0"/>
              <a:t/>
            </a:r>
            <a:br>
              <a:rPr lang="ru-RU" sz="2400" dirty="0" smtClean="0"/>
            </a:br>
            <a:r>
              <a:rPr lang="ru-RU" sz="2400" dirty="0" smtClean="0"/>
              <a:t/>
            </a:r>
            <a:br>
              <a:rPr lang="ru-RU" sz="2400" dirty="0" smtClean="0"/>
            </a:br>
            <a:endParaRPr lang="ru-RU" sz="2400" dirty="0"/>
          </a:p>
        </p:txBody>
      </p:sp>
      <p:sp>
        <p:nvSpPr>
          <p:cNvPr id="3" name="Подзаголовок 2"/>
          <p:cNvSpPr>
            <a:spLocks noGrp="1"/>
          </p:cNvSpPr>
          <p:nvPr>
            <p:ph type="subTitle" idx="1"/>
          </p:nvPr>
        </p:nvSpPr>
        <p:spPr>
          <a:xfrm flipV="1">
            <a:off x="1071538" y="6857998"/>
            <a:ext cx="6400800" cy="45719"/>
          </a:xfrm>
        </p:spPr>
        <p:txBody>
          <a:bodyPr>
            <a:normAutofit fontScale="25000" lnSpcReduction="20000"/>
          </a:bodyPr>
          <a:lstStyle/>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8794" y="274638"/>
            <a:ext cx="5143536" cy="3654428"/>
          </a:xfrm>
        </p:spPr>
        <p:txBody>
          <a:bodyPr>
            <a:normAutofit/>
          </a:bodyPr>
          <a:lstStyle/>
          <a:p>
            <a:r>
              <a:rPr lang="ru-RU" sz="2000" b="1" i="1" dirty="0" smtClean="0"/>
              <a:t>К сожалению, вечно занятые родители в наше время часто забывают об этом, и пускают процесс развития речи на самотёк. Дома ребёнок проводит мало времени в обществе взрослых (всё больше за компьютером, у телевизора или со своими игрушками), редко слушает рассказы и сказки из уст мамы с папой.</a:t>
            </a:r>
            <a:r>
              <a:rPr lang="ru-RU" sz="2000" dirty="0" smtClean="0"/>
              <a:t/>
            </a:r>
            <a:br>
              <a:rPr lang="ru-RU" sz="2000" dirty="0" smtClean="0"/>
            </a:br>
            <a:r>
              <a:rPr lang="ru-RU" sz="2000" dirty="0" smtClean="0">
                <a:solidFill>
                  <a:srgbClr val="FF0000"/>
                </a:solidFill>
              </a:rPr>
              <a:t/>
            </a:r>
            <a:br>
              <a:rPr lang="ru-RU" sz="2000" dirty="0" smtClean="0">
                <a:solidFill>
                  <a:srgbClr val="FF0000"/>
                </a:solidFill>
              </a:rPr>
            </a:br>
            <a:r>
              <a:rPr lang="ru-RU" sz="2000" dirty="0" smtClean="0">
                <a:solidFill>
                  <a:srgbClr val="FF0000"/>
                </a:solidFill>
              </a:rPr>
              <a:t/>
            </a:r>
            <a:br>
              <a:rPr lang="ru-RU" sz="2000" dirty="0" smtClean="0">
                <a:solidFill>
                  <a:srgbClr val="FF0000"/>
                </a:solidFill>
              </a:rPr>
            </a:br>
            <a:endParaRPr lang="ru-RU" sz="2000" dirty="0">
              <a:solidFill>
                <a:srgbClr val="FF0000"/>
              </a:solidFill>
            </a:endParaRPr>
          </a:p>
        </p:txBody>
      </p:sp>
      <p:pic>
        <p:nvPicPr>
          <p:cNvPr id="1026" name="Picture 2" descr="C:\Users\Пользователь\Desktop\мама, папа\422017042324485229536[1].jpg"/>
          <p:cNvPicPr>
            <a:picLocks noChangeAspect="1" noChangeArrowheads="1"/>
          </p:cNvPicPr>
          <p:nvPr/>
        </p:nvPicPr>
        <p:blipFill>
          <a:blip r:embed="rId2" cstate="print"/>
          <a:srcRect/>
          <a:stretch>
            <a:fillRect/>
          </a:stretch>
        </p:blipFill>
        <p:spPr bwMode="auto">
          <a:xfrm>
            <a:off x="0" y="0"/>
            <a:ext cx="2071670" cy="2571744"/>
          </a:xfrm>
          <a:prstGeom prst="rect">
            <a:avLst/>
          </a:prstGeom>
          <a:noFill/>
        </p:spPr>
      </p:pic>
      <p:pic>
        <p:nvPicPr>
          <p:cNvPr id="1027" name="Picture 3" descr="C:\Users\Пользователь\Desktop\мама, папа\Depositphotos_89029366_l-2015-1[1].jpg"/>
          <p:cNvPicPr>
            <a:picLocks noChangeAspect="1" noChangeArrowheads="1"/>
          </p:cNvPicPr>
          <p:nvPr/>
        </p:nvPicPr>
        <p:blipFill>
          <a:blip r:embed="rId3"/>
          <a:srcRect/>
          <a:stretch>
            <a:fillRect/>
          </a:stretch>
        </p:blipFill>
        <p:spPr bwMode="auto">
          <a:xfrm>
            <a:off x="14216130" y="-3929114"/>
            <a:ext cx="19050000" cy="16930806"/>
          </a:xfrm>
          <a:prstGeom prst="rect">
            <a:avLst/>
          </a:prstGeom>
          <a:noFill/>
        </p:spPr>
      </p:pic>
      <p:pic>
        <p:nvPicPr>
          <p:cNvPr id="1028" name="Picture 4" descr="C:\Users\Пользователь\Desktop\мама, папа\Depositphotos_89029366_l-2015-1[1].jpg"/>
          <p:cNvPicPr>
            <a:picLocks noGrp="1" noChangeAspect="1" noChangeArrowheads="1"/>
          </p:cNvPicPr>
          <p:nvPr>
            <p:ph idx="1"/>
          </p:nvPr>
        </p:nvPicPr>
        <p:blipFill>
          <a:blip r:embed="rId4" cstate="print"/>
          <a:srcRect/>
          <a:stretch>
            <a:fillRect/>
          </a:stretch>
        </p:blipFill>
        <p:spPr bwMode="auto">
          <a:xfrm>
            <a:off x="7072330" y="1"/>
            <a:ext cx="2071670" cy="2143116"/>
          </a:xfrm>
          <a:prstGeom prst="rect">
            <a:avLst/>
          </a:prstGeom>
          <a:noFill/>
        </p:spPr>
      </p:pic>
      <p:pic>
        <p:nvPicPr>
          <p:cNvPr id="1029" name="Picture 5" descr="C:\Users\Пользователь\Desktop\мама, папа\maxresdefault[1].jpg"/>
          <p:cNvPicPr>
            <a:picLocks noChangeAspect="1" noChangeArrowheads="1"/>
          </p:cNvPicPr>
          <p:nvPr/>
        </p:nvPicPr>
        <p:blipFill>
          <a:blip r:embed="rId5"/>
          <a:srcRect/>
          <a:stretch>
            <a:fillRect/>
          </a:stretch>
        </p:blipFill>
        <p:spPr bwMode="auto">
          <a:xfrm>
            <a:off x="2428860" y="3286124"/>
            <a:ext cx="4214842" cy="278608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i="1" dirty="0" smtClean="0">
                <a:solidFill>
                  <a:schemeClr val="tx2">
                    <a:lumMod val="50000"/>
                  </a:schemeClr>
                </a:solidFill>
              </a:rPr>
              <a:t>Многие родители полагаются в решении проблемы на детский сад</a:t>
            </a:r>
            <a:endParaRPr lang="ru-RU" sz="3200" b="1" i="1" dirty="0">
              <a:solidFill>
                <a:schemeClr val="tx2">
                  <a:lumMod val="50000"/>
                </a:schemeClr>
              </a:solidFill>
            </a:endParaRPr>
          </a:p>
        </p:txBody>
      </p:sp>
      <p:sp>
        <p:nvSpPr>
          <p:cNvPr id="3" name="Содержимое 2"/>
          <p:cNvSpPr>
            <a:spLocks noGrp="1"/>
          </p:cNvSpPr>
          <p:nvPr>
            <p:ph idx="1"/>
          </p:nvPr>
        </p:nvSpPr>
        <p:spPr/>
        <p:txBody>
          <a:bodyPr/>
          <a:lstStyle/>
          <a:p>
            <a:endParaRPr lang="ru-RU" dirty="0"/>
          </a:p>
        </p:txBody>
      </p:sp>
      <p:pic>
        <p:nvPicPr>
          <p:cNvPr id="2050" name="Picture 2" descr="http://mbdou-38.ucoz.ru/Pamyatki/1.jpg.png"/>
          <p:cNvPicPr>
            <a:picLocks noChangeAspect="1" noChangeArrowheads="1"/>
          </p:cNvPicPr>
          <p:nvPr/>
        </p:nvPicPr>
        <p:blipFill>
          <a:blip r:embed="rId2"/>
          <a:srcRect/>
          <a:stretch>
            <a:fillRect/>
          </a:stretch>
        </p:blipFill>
        <p:spPr bwMode="auto">
          <a:xfrm>
            <a:off x="1071538" y="1643050"/>
            <a:ext cx="6786610" cy="485778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a:bodyPr>
          <a:lstStyle/>
          <a:p>
            <a:r>
              <a:rPr lang="ru-RU" sz="2400" b="1" i="1" dirty="0" smtClean="0"/>
              <a:t>Вот и получается, что с речью ребёнка к моменту поступления в школу возникает множество проблем:</a:t>
            </a:r>
            <a:endParaRPr lang="ru-RU" sz="2400" b="1" i="1" dirty="0"/>
          </a:p>
        </p:txBody>
      </p:sp>
      <p:sp>
        <p:nvSpPr>
          <p:cNvPr id="3" name="Содержимое 2"/>
          <p:cNvSpPr>
            <a:spLocks noGrp="1"/>
          </p:cNvSpPr>
          <p:nvPr>
            <p:ph idx="1"/>
          </p:nvPr>
        </p:nvSpPr>
        <p:spPr>
          <a:xfrm>
            <a:off x="428596" y="1142984"/>
            <a:ext cx="8229600" cy="4983179"/>
          </a:xfrm>
        </p:spPr>
        <p:txBody>
          <a:bodyPr>
            <a:normAutofit/>
          </a:bodyPr>
          <a:lstStyle/>
          <a:p>
            <a:pPr>
              <a:buNone/>
            </a:pPr>
            <a:r>
              <a:rPr lang="ru-RU" sz="2000" b="1" i="1" dirty="0" smtClean="0">
                <a:solidFill>
                  <a:srgbClr val="FF0000"/>
                </a:solidFill>
              </a:rPr>
              <a:t>*Односложная, состоящая из простых предложений;</a:t>
            </a:r>
          </a:p>
          <a:p>
            <a:pPr>
              <a:buNone/>
            </a:pPr>
            <a:r>
              <a:rPr lang="ru-RU" sz="2000" b="1" i="1" dirty="0" smtClean="0">
                <a:solidFill>
                  <a:srgbClr val="FFC000"/>
                </a:solidFill>
              </a:rPr>
              <a:t>*Бедность речи, недостаточный словарный запас;</a:t>
            </a:r>
          </a:p>
          <a:p>
            <a:pPr>
              <a:buNone/>
            </a:pPr>
            <a:endParaRPr lang="ru-RU" sz="2000" b="1" i="1" dirty="0" smtClean="0">
              <a:solidFill>
                <a:srgbClr val="00B050"/>
              </a:solidFill>
            </a:endParaRPr>
          </a:p>
          <a:p>
            <a:pPr>
              <a:buNone/>
            </a:pPr>
            <a:r>
              <a:rPr lang="ru-RU" sz="2000" b="1" i="1" dirty="0" smtClean="0">
                <a:solidFill>
                  <a:srgbClr val="00B050"/>
                </a:solidFill>
              </a:rPr>
              <a:t>                       *Замусоривание речи сленговыми словами;</a:t>
            </a:r>
          </a:p>
          <a:p>
            <a:pPr>
              <a:buNone/>
            </a:pPr>
            <a:endParaRPr lang="ru-RU" sz="2000" b="1" i="1" dirty="0" smtClean="0">
              <a:solidFill>
                <a:srgbClr val="0070C0"/>
              </a:solidFill>
            </a:endParaRPr>
          </a:p>
          <a:p>
            <a:pPr>
              <a:buNone/>
            </a:pPr>
            <a:r>
              <a:rPr lang="ru-RU" sz="2000" b="1" i="1" dirty="0" smtClean="0">
                <a:solidFill>
                  <a:srgbClr val="0070C0"/>
                </a:solidFill>
              </a:rPr>
              <a:t>                                                                   </a:t>
            </a:r>
          </a:p>
          <a:p>
            <a:pPr>
              <a:buNone/>
            </a:pPr>
            <a:r>
              <a:rPr lang="ru-RU" sz="2000" b="1" i="1" dirty="0" smtClean="0">
                <a:solidFill>
                  <a:srgbClr val="0070C0"/>
                </a:solidFill>
              </a:rPr>
              <a:t>                                                            *Бедная диалогическая речь;</a:t>
            </a:r>
          </a:p>
          <a:p>
            <a:r>
              <a:rPr lang="ru-RU" sz="2000" b="1" i="1" dirty="0" smtClean="0">
                <a:solidFill>
                  <a:srgbClr val="7030A0"/>
                </a:solidFill>
              </a:rPr>
              <a:t>Неспособность                                </a:t>
            </a:r>
          </a:p>
          <a:p>
            <a:pPr>
              <a:buNone/>
            </a:pPr>
            <a:r>
              <a:rPr lang="ru-RU" sz="2000" b="1" i="1" dirty="0" smtClean="0">
                <a:solidFill>
                  <a:srgbClr val="7030A0"/>
                </a:solidFill>
              </a:rPr>
              <a:t>                                                             *Неспособность построить  монолог;</a:t>
            </a:r>
          </a:p>
          <a:p>
            <a:r>
              <a:rPr lang="ru-RU" sz="2000" b="1" i="1" dirty="0" smtClean="0">
                <a:solidFill>
                  <a:srgbClr val="FF0000"/>
                </a:solidFill>
              </a:rPr>
              <a:t>                                                             </a:t>
            </a:r>
          </a:p>
          <a:p>
            <a:endParaRPr lang="ru-RU" sz="2000" b="1" i="1" dirty="0" smtClean="0">
              <a:solidFill>
                <a:srgbClr val="FF0000"/>
              </a:solidFill>
            </a:endParaRPr>
          </a:p>
          <a:p>
            <a:r>
              <a:rPr lang="ru-RU" sz="2000" b="1" i="1" dirty="0" smtClean="0">
                <a:solidFill>
                  <a:srgbClr val="FF0000"/>
                </a:solidFill>
              </a:rPr>
              <a:t>                                                     * Отсутствие навыков культуры речи</a:t>
            </a:r>
          </a:p>
          <a:p>
            <a:endParaRPr lang="ru-RU" sz="2000" dirty="0"/>
          </a:p>
        </p:txBody>
      </p:sp>
      <p:pic>
        <p:nvPicPr>
          <p:cNvPr id="17410" name="Picture 2" descr="http://www.mdoo30rzn.ru/wp-content/uploads/2018/09/2.jpg"/>
          <p:cNvPicPr>
            <a:picLocks noChangeAspect="1" noChangeArrowheads="1"/>
          </p:cNvPicPr>
          <p:nvPr/>
        </p:nvPicPr>
        <p:blipFill>
          <a:blip r:embed="rId2"/>
          <a:srcRect/>
          <a:stretch>
            <a:fillRect/>
          </a:stretch>
        </p:blipFill>
        <p:spPr bwMode="auto">
          <a:xfrm>
            <a:off x="214282" y="3357563"/>
            <a:ext cx="3643338" cy="328614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471958" cy="3929066"/>
          </a:xfrm>
        </p:spPr>
        <p:txBody>
          <a:bodyPr>
            <a:normAutofit fontScale="90000"/>
          </a:bodyPr>
          <a:lstStyle/>
          <a:p>
            <a:r>
              <a:rPr lang="ru-RU" sz="1800" i="1" dirty="0" smtClean="0"/>
              <a:t>Разнообразить речевую практику дошкольников в детском саду помогает театрализованная деятельность. Именно театрализованная деятельность позволяет решать многие педагогические задачи, касающиеся формирования выразительности речи ребёнка, интеллектуального и художественно-эстетического воспитания. Участвуя в театрализованных играх, дети становятся участниками разных событий из жизни людей, животных, растений, что даёт им возможность глубже познать окружающий мир. Одновременно театрализованная игра прививает ребёнку устойчивый интерес к родной культуре, литературе, театру.                                                                                                                    </a:t>
            </a:r>
            <a:endParaRPr lang="ru-RU" sz="1800" i="1" dirty="0"/>
          </a:p>
        </p:txBody>
      </p:sp>
      <p:sp>
        <p:nvSpPr>
          <p:cNvPr id="4" name="Текст 3"/>
          <p:cNvSpPr>
            <a:spLocks noGrp="1"/>
          </p:cNvSpPr>
          <p:nvPr>
            <p:ph type="body" sz="half" idx="2"/>
          </p:nvPr>
        </p:nvSpPr>
        <p:spPr>
          <a:xfrm>
            <a:off x="428596" y="6857998"/>
            <a:ext cx="3008313" cy="45719"/>
          </a:xfrm>
        </p:spPr>
        <p:txBody>
          <a:bodyPr>
            <a:normAutofit fontScale="25000" lnSpcReduction="20000"/>
          </a:bodyPr>
          <a:lstStyle/>
          <a:p>
            <a:endParaRPr lang="ru-RU" dirty="0"/>
          </a:p>
        </p:txBody>
      </p:sp>
      <p:pic>
        <p:nvPicPr>
          <p:cNvPr id="19458" name="Picture 2" descr="C:\Users\Пользователь\Desktop\театр\1187.jpg"/>
          <p:cNvPicPr>
            <a:picLocks noGrp="1" noChangeAspect="1" noChangeArrowheads="1"/>
          </p:cNvPicPr>
          <p:nvPr>
            <p:ph idx="1"/>
          </p:nvPr>
        </p:nvPicPr>
        <p:blipFill>
          <a:blip r:embed="rId2" cstate="print"/>
          <a:srcRect/>
          <a:stretch>
            <a:fillRect/>
          </a:stretch>
        </p:blipFill>
        <p:spPr bwMode="auto">
          <a:xfrm>
            <a:off x="4572000" y="0"/>
            <a:ext cx="3929090" cy="3071809"/>
          </a:xfrm>
          <a:prstGeom prst="rect">
            <a:avLst/>
          </a:prstGeom>
          <a:noFill/>
        </p:spPr>
      </p:pic>
      <p:pic>
        <p:nvPicPr>
          <p:cNvPr id="19459" name="Picture 3" descr="C:\Users\Пользователь\Desktop\театр\1179.jpg"/>
          <p:cNvPicPr>
            <a:picLocks noChangeAspect="1" noChangeArrowheads="1"/>
          </p:cNvPicPr>
          <p:nvPr/>
        </p:nvPicPr>
        <p:blipFill>
          <a:blip r:embed="rId3" cstate="print"/>
          <a:srcRect/>
          <a:stretch>
            <a:fillRect/>
          </a:stretch>
        </p:blipFill>
        <p:spPr bwMode="auto">
          <a:xfrm>
            <a:off x="5429256" y="3286124"/>
            <a:ext cx="3286148" cy="3286148"/>
          </a:xfrm>
          <a:prstGeom prst="rect">
            <a:avLst/>
          </a:prstGeom>
          <a:noFill/>
        </p:spPr>
      </p:pic>
      <p:pic>
        <p:nvPicPr>
          <p:cNvPr id="19461" name="Picture 5" descr="C:\Users\Пользователь\Desktop\театр\1182.jpg"/>
          <p:cNvPicPr>
            <a:picLocks noChangeAspect="1" noChangeArrowheads="1"/>
          </p:cNvPicPr>
          <p:nvPr/>
        </p:nvPicPr>
        <p:blipFill>
          <a:blip r:embed="rId4" cstate="print"/>
          <a:srcRect/>
          <a:stretch>
            <a:fillRect/>
          </a:stretch>
        </p:blipFill>
        <p:spPr bwMode="auto">
          <a:xfrm>
            <a:off x="1000100" y="4000504"/>
            <a:ext cx="3286148" cy="257176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Пользователь\Desktop\рамки театр\img16[1] (2).jpg"/>
          <p:cNvPicPr>
            <a:picLocks noGrp="1" noChangeAspect="1" noChangeArrowheads="1"/>
          </p:cNvPicPr>
          <p:nvPr>
            <p:ph idx="1"/>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428860" y="571480"/>
            <a:ext cx="6500858" cy="4500594"/>
          </a:xfrm>
        </p:spPr>
        <p:txBody>
          <a:bodyPr>
            <a:normAutofit/>
          </a:bodyPr>
          <a:lstStyle/>
          <a:p>
            <a:r>
              <a:rPr lang="ru-RU" sz="1800" b="1" i="1" dirty="0" smtClean="0"/>
              <a:t>Для развития выразительной речи необходимо создание условий, в которых каждый ребёнок мог бы передать свои эмоции, чувства, желания и взгляды, как в обычном разговоре, так и публично, не стесняясь слушателей. В театрализованной деятельности ребёнок раскрепощается, передаёт свои творческие замыслы, получает удовлетворение от деятельности. </a:t>
            </a:r>
            <a:br>
              <a:rPr lang="ru-RU" sz="1800" b="1" i="1" dirty="0" smtClean="0"/>
            </a:br>
            <a:r>
              <a:rPr lang="ru-RU" sz="1800" b="1" i="1" dirty="0" smtClean="0"/>
              <a:t>Театрализованная деятельность способствует раскрытию личности ребёнка, его индивидуальности, творческого потенциала. Ребёнок имеет возможность выразить свои чувства, переживания, эмоции, разрешить свои внутренние конфликты. Данная работа позволяет сделать  жизнь наших воспитанников интересной и содержательной, наполненной яркими впечатлениями, интересными делами, радостью творчества</a:t>
            </a:r>
            <a:r>
              <a:rPr lang="ru-RU" sz="1800" b="1" dirty="0" smtClean="0"/>
              <a:t>. </a:t>
            </a:r>
            <a:endParaRPr lang="ru-RU" sz="1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Пользователь\Desktop\рамки театр\img16[1] (2).jpg"/>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a:xfrm>
            <a:off x="2500298" y="642918"/>
            <a:ext cx="6429420" cy="4429156"/>
          </a:xfrm>
        </p:spPr>
        <p:txBody>
          <a:bodyPr>
            <a:normAutofit/>
          </a:bodyPr>
          <a:lstStyle/>
          <a:p>
            <a:r>
              <a:rPr lang="ru-RU" sz="2000" b="1" i="1" dirty="0" smtClean="0">
                <a:solidFill>
                  <a:srgbClr val="C00000"/>
                </a:solidFill>
              </a:rPr>
              <a:t> На что направлена театрализованная           деятельность?</a:t>
            </a:r>
            <a:br>
              <a:rPr lang="ru-RU" sz="2000" b="1" i="1" dirty="0" smtClean="0">
                <a:solidFill>
                  <a:srgbClr val="C00000"/>
                </a:solidFill>
              </a:rPr>
            </a:br>
            <a:r>
              <a:rPr lang="ru-RU" sz="2000" b="1" i="1" dirty="0" smtClean="0">
                <a:solidFill>
                  <a:srgbClr val="C00000"/>
                </a:solidFill>
              </a:rPr>
              <a:t/>
            </a:r>
            <a:br>
              <a:rPr lang="ru-RU" sz="2000" b="1" i="1" dirty="0" smtClean="0">
                <a:solidFill>
                  <a:srgbClr val="C00000"/>
                </a:solidFill>
              </a:rPr>
            </a:br>
            <a:r>
              <a:rPr lang="ru-RU" sz="2000" b="1" i="1" dirty="0" smtClean="0"/>
              <a:t>*На развитие у её участников возможности выразить свои чувства, переживания, эмоции;</a:t>
            </a:r>
            <a:br>
              <a:rPr lang="ru-RU" sz="2000" b="1" i="1" dirty="0" smtClean="0"/>
            </a:br>
            <a:r>
              <a:rPr lang="ru-RU" sz="2000" b="1" i="1" dirty="0" smtClean="0"/>
              <a:t>*На развитие мышления, воображения, внимания, памяти;</a:t>
            </a:r>
            <a:br>
              <a:rPr lang="ru-RU" sz="2000" b="1" i="1" dirty="0" smtClean="0"/>
            </a:br>
            <a:r>
              <a:rPr lang="ru-RU" sz="2000" b="1" i="1" dirty="0" smtClean="0"/>
              <a:t>*На развитие фантазии;</a:t>
            </a:r>
            <a:br>
              <a:rPr lang="ru-RU" sz="2000" b="1" i="1" dirty="0" smtClean="0"/>
            </a:br>
            <a:r>
              <a:rPr lang="ru-RU" sz="2000" b="1" i="1" dirty="0" smtClean="0"/>
              <a:t>*На формирование волевых качеств;</a:t>
            </a:r>
            <a:br>
              <a:rPr lang="ru-RU" sz="2000" b="1" i="1" dirty="0" smtClean="0"/>
            </a:br>
            <a:r>
              <a:rPr lang="ru-RU" sz="2000" b="1" i="1" dirty="0" smtClean="0"/>
              <a:t>*На развитие навыков и умений (коммуникативных, организаторских, двигательных).</a:t>
            </a:r>
            <a:br>
              <a:rPr lang="ru-RU" sz="2000" b="1" i="1" dirty="0" smtClean="0"/>
            </a:br>
            <a:endParaRPr lang="ru-RU" sz="2000" b="1"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Пользователь\Desktop\рамки театр\img16[1] (2).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428860" y="642918"/>
            <a:ext cx="6500858" cy="4500594"/>
          </a:xfrm>
        </p:spPr>
        <p:txBody>
          <a:bodyPr>
            <a:normAutofit/>
          </a:bodyPr>
          <a:lstStyle/>
          <a:p>
            <a:r>
              <a:rPr lang="ru-RU" sz="1600" b="1" i="1" dirty="0" smtClean="0">
                <a:solidFill>
                  <a:srgbClr val="C00000"/>
                </a:solidFill>
              </a:rPr>
              <a:t>Задачи:</a:t>
            </a:r>
            <a:r>
              <a:rPr lang="ru-RU" sz="1600" b="1" i="1" dirty="0" smtClean="0"/>
              <a:t/>
            </a:r>
            <a:br>
              <a:rPr lang="ru-RU" sz="1600" b="1" i="1" dirty="0" smtClean="0"/>
            </a:br>
            <a:r>
              <a:rPr lang="ru-RU" sz="1600" b="1" i="1" dirty="0" smtClean="0"/>
              <a:t>-Формировать у детей дошкольного возраста устойчивый интерес к театрализованной деятельности;</a:t>
            </a:r>
            <a:br>
              <a:rPr lang="ru-RU" sz="1600" b="1" i="1" dirty="0" smtClean="0"/>
            </a:br>
            <a:r>
              <a:rPr lang="ru-RU" sz="1600" b="1" i="1" dirty="0" smtClean="0"/>
              <a:t>-Развивать умение эмоционально воспринимать художественные произведения и интонационную выразительность речи , активизировать словарь, звуковую культуру речи, совершенствовать диалогическую речь;</a:t>
            </a:r>
            <a:br>
              <a:rPr lang="ru-RU" sz="1600" b="1" i="1" dirty="0" smtClean="0"/>
            </a:br>
            <a:r>
              <a:rPr lang="ru-RU" sz="1600" b="1" i="1" dirty="0" smtClean="0"/>
              <a:t>-Развивать коммуникативные навыки и положительно-эмоциональную сферу ребёнка;</a:t>
            </a:r>
            <a:br>
              <a:rPr lang="ru-RU" sz="1600" b="1" i="1" dirty="0" smtClean="0"/>
            </a:br>
            <a:r>
              <a:rPr lang="ru-RU" sz="1600" b="1" i="1" dirty="0" smtClean="0"/>
              <a:t>-Развивать у детей уверенность в себе, создавать творческую атмосферу, психологический комфорт, эмоциональный подъём, акцентировать внимание на развитие всех видов памяти, фантазии, воображения, художественно-речевого, игрового творчества;</a:t>
            </a:r>
            <a:br>
              <a:rPr lang="ru-RU" sz="1600" b="1" i="1" dirty="0" smtClean="0"/>
            </a:br>
            <a:r>
              <a:rPr lang="ru-RU" sz="1600" b="1" i="1" dirty="0" smtClean="0"/>
              <a:t>-Вызвать у детей желание искать выразительные средства для создания игрового образа персонажа с использованием мимики, жестов, танцевальных движений;</a:t>
            </a:r>
            <a:br>
              <a:rPr lang="ru-RU" sz="1600" b="1" i="1" dirty="0" smtClean="0"/>
            </a:br>
            <a:r>
              <a:rPr lang="ru-RU" sz="1600" b="1" i="1" dirty="0" smtClean="0"/>
              <a:t>-Создать условия для театрализованной деятельности. </a:t>
            </a:r>
            <a:endParaRPr lang="ru-RU" sz="1600" b="1" i="1"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609</TotalTime>
  <Words>624</Words>
  <Application>Microsoft Office PowerPoint</Application>
  <PresentationFormat>Экран (4:3)</PresentationFormat>
  <Paragraphs>93</Paragraphs>
  <Slides>18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   Развитие речи детей через театрализованную деятельность</vt:lpstr>
      <vt:lpstr>Основная задача любого ДОУ – речевое развитие дошкольников. Благодаря ему происходит первоначальное становление коммуникативных  умений ребёнка, формирование правильного разговора и мышления. На практике мы видим, что в последнее время возросло число дошкольников, имеющих существенные нарушения в способности правильно говорить.      </vt:lpstr>
      <vt:lpstr>К сожалению, вечно занятые родители в наше время часто забывают об этом, и пускают процесс развития речи на самотёк. Дома ребёнок проводит мало времени в обществе взрослых (всё больше за компьютером, у телевизора или со своими игрушками), редко слушает рассказы и сказки из уст мамы с папой.   </vt:lpstr>
      <vt:lpstr>Многие родители полагаются в решении проблемы на детский сад</vt:lpstr>
      <vt:lpstr>Вот и получается, что с речью ребёнка к моменту поступления в школу возникает множество проблем:</vt:lpstr>
      <vt:lpstr>Разнообразить речевую практику дошкольников в детском саду помогает театрализованная деятельность. Именно театрализованная деятельность позволяет решать многие педагогические задачи, касающиеся формирования выразительности речи ребёнка, интеллектуального и художественно-эстетического воспитания. Участвуя в театрализованных играх, дети становятся участниками разных событий из жизни людей, животных, растений, что даёт им возможность глубже познать окружающий мир. Одновременно театрализованная игра прививает ребёнку устойчивый интерес к родной культуре, литературе, театру.                                                                                                                    </vt:lpstr>
      <vt:lpstr>Для развития выразительной речи необходимо создание условий, в которых каждый ребёнок мог бы передать свои эмоции, чувства, желания и взгляды, как в обычном разговоре, так и публично, не стесняясь слушателей. В театрализованной деятельности ребёнок раскрепощается, передаёт свои творческие замыслы, получает удовлетворение от деятельности.  Театрализованная деятельность способствует раскрытию личности ребёнка, его индивидуальности, творческого потенциала. Ребёнок имеет возможность выразить свои чувства, переживания, эмоции, разрешить свои внутренние конфликты. Данная работа позволяет сделать  жизнь наших воспитанников интересной и содержательной, наполненной яркими впечатлениями, интересными делами, радостью творчества. </vt:lpstr>
      <vt:lpstr> На что направлена театрализованная           деятельность?  *На развитие у её участников возможности выразить свои чувства, переживания, эмоции; *На развитие мышления, воображения, внимания, памяти; *На развитие фантазии; *На формирование волевых качеств; *На развитие навыков и умений (коммуникативных, организаторских, двигательных). </vt:lpstr>
      <vt:lpstr>Задачи: -Формировать у детей дошкольного возраста устойчивый интерес к театрализованной деятельности; -Развивать умение эмоционально воспринимать художественные произведения и интонационную выразительность речи , активизировать словарь, звуковую культуру речи, совершенствовать диалогическую речь; -Развивать коммуникативные навыки и положительно-эмоциональную сферу ребёнка; -Развивать у детей уверенность в себе, создавать творческую атмосферу, психологический комфорт, эмоциональный подъём, акцентировать внимание на развитие всех видов памяти, фантазии, воображения, художественно-речевого, игрового творчества; -Вызвать у детей желание искать выразительные средства для создания игрового образа персонажа с использованием мимики, жестов, танцевальных движений; -Создать условия для театрализованной деятельности. </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Теневой театр: Развивает фантазию, творческие способности, артикуляционный аппарат, речь и умение активно строить диалог, развивает игровое поведение, эстетические чувства, способность творчески  относиться к любому делу.     Режиссёрские игры: В режиссёрской игре «артистами являются  игрушки или их заместители, а ребёнок,  организуя деятельность как «сценарист и  режиссёр», управляет «артистами». «Озвучивая» героев и комментируя сюжет, он использует разные средства вербальной выразительности.  </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Skazka</cp:lastModifiedBy>
  <cp:revision>81</cp:revision>
  <dcterms:created xsi:type="dcterms:W3CDTF">2019-12-13T19:42:45Z</dcterms:created>
  <dcterms:modified xsi:type="dcterms:W3CDTF">2025-10-08T10:55:08Z</dcterms:modified>
</cp:coreProperties>
</file>